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361" r:id="rId2"/>
    <p:sldId id="379" r:id="rId3"/>
    <p:sldId id="380" r:id="rId4"/>
    <p:sldId id="381" r:id="rId5"/>
    <p:sldId id="384" r:id="rId6"/>
    <p:sldId id="382" r:id="rId7"/>
    <p:sldId id="392" r:id="rId8"/>
    <p:sldId id="385" r:id="rId9"/>
    <p:sldId id="383" r:id="rId10"/>
    <p:sldId id="397" r:id="rId11"/>
    <p:sldId id="386" r:id="rId12"/>
    <p:sldId id="387" r:id="rId13"/>
    <p:sldId id="391" r:id="rId14"/>
    <p:sldId id="389" r:id="rId15"/>
    <p:sldId id="390" r:id="rId16"/>
    <p:sldId id="279" r:id="rId17"/>
    <p:sldId id="394" r:id="rId18"/>
    <p:sldId id="395" r:id="rId19"/>
    <p:sldId id="396" r:id="rId20"/>
  </p:sldIdLst>
  <p:sldSz cx="9144000" cy="5143500" type="screen16x9"/>
  <p:notesSz cx="6858000" cy="9144000"/>
  <p:embeddedFontLst>
    <p:embeddedFont>
      <p:font typeface="Krona One" panose="02010605030500060004" pitchFamily="2" charset="77"/>
      <p:regular r:id="rId22"/>
    </p:embeddedFont>
    <p:embeddedFont>
      <p:font typeface="Miriam Libre" pitchFamily="2" charset="-79"/>
      <p:regular r:id="rId23"/>
      <p:bold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31A8"/>
    <a:srgbClr val="EDDBC9"/>
    <a:srgbClr val="C46B44"/>
    <a:srgbClr val="40C4FF"/>
    <a:srgbClr val="FF52E1"/>
    <a:srgbClr val="DB8403"/>
    <a:srgbClr val="00A249"/>
    <a:srgbClr val="3309E5"/>
    <a:srgbClr val="CCA000"/>
    <a:srgbClr val="8C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435B9-AD2E-2679-F03A-588C0AF4B34B}" v="258" dt="2023-01-04T15:35:33.206"/>
  </p1510:revLst>
</p1510:revInfo>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9" autoAdjust="0"/>
    <p:restoredTop sz="75930" autoAdjust="0"/>
  </p:normalViewPr>
  <p:slideViewPr>
    <p:cSldViewPr snapToGrid="0">
      <p:cViewPr varScale="1">
        <p:scale>
          <a:sx n="144" d="100"/>
          <a:sy n="144" d="100"/>
        </p:scale>
        <p:origin x="200"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my name is Hayleigh </a:t>
            </a:r>
            <a:r>
              <a:rPr lang="en-US" dirty="0" err="1"/>
              <a:t>Wittal</a:t>
            </a:r>
            <a:r>
              <a:rPr lang="en-US" dirty="0"/>
              <a:t>.  I’m a User Experience Designer and have been at Hyland for 7 years now. </a:t>
            </a:r>
            <a:br>
              <a:rPr lang="en-US" dirty="0"/>
            </a:br>
            <a:r>
              <a:rPr lang="en-US" dirty="0"/>
              <a:t>&lt;Insert Al&gt; </a:t>
            </a:r>
            <a:endParaRPr dirty="0"/>
          </a:p>
        </p:txBody>
      </p:sp>
    </p:spTree>
    <p:extLst>
      <p:ext uri="{BB962C8B-B14F-4D97-AF65-F5344CB8AC3E}">
        <p14:creationId xmlns:p14="http://schemas.microsoft.com/office/powerpoint/2010/main" val="151419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Designers will explore solutions in different levels of detail, what we call “fidelity” or how closely does this resemble the final design?</a:t>
            </a:r>
          </a:p>
          <a:p>
            <a:r>
              <a:rPr lang="en-US" b="0" dirty="0"/>
              <a:t>Low-fidelity is typically sketched out on paper or with specialized pieces created in our design software. It’s used to get an idea of what parts need to be in the design and how they should be arranged, without getting too bogged down by details like color and typography and spacing.</a:t>
            </a:r>
          </a:p>
          <a:p>
            <a:r>
              <a:rPr lang="en-US" b="0" dirty="0"/>
              <a:t>High-fidelity comes as close to the final design as we can make it short of actually coding a prototype. Colors, type, icons, etc. all match how the look and feel of production components. We can even build in some interactivity at this stage.</a:t>
            </a:r>
          </a:p>
        </p:txBody>
      </p:sp>
    </p:spTree>
    <p:extLst>
      <p:ext uri="{BB962C8B-B14F-4D97-AF65-F5344CB8AC3E}">
        <p14:creationId xmlns:p14="http://schemas.microsoft.com/office/powerpoint/2010/main" val="78286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a product has been researched and designed, it’s actually out there in the wild! The next step is to test it.</a:t>
            </a:r>
          </a:p>
        </p:txBody>
      </p:sp>
    </p:spTree>
    <p:extLst>
      <p:ext uri="{BB962C8B-B14F-4D97-AF65-F5344CB8AC3E}">
        <p14:creationId xmlns:p14="http://schemas.microsoft.com/office/powerpoint/2010/main" val="341219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a product is a way to close the loop – did all that research actually pay off? Do people actually use it as it is intended?</a:t>
            </a:r>
          </a:p>
          <a:p>
            <a:r>
              <a:rPr lang="en-US" dirty="0"/>
              <a:t>There are many different types of tests. Online tests are an easy way to get a lot of data – there can be value in moderated tests, </a:t>
            </a:r>
            <a:r>
              <a:rPr lang="en-US" i="1" dirty="0"/>
              <a:t>or</a:t>
            </a:r>
            <a:r>
              <a:rPr lang="en-US" i="0" dirty="0"/>
              <a:t> unmoderated tests. Moderated tests will provide more pointed observations, while unmoderated tests might help reveal unforeseen limitations or use cases.</a:t>
            </a:r>
          </a:p>
          <a:p>
            <a:r>
              <a:rPr lang="en-US" i="0" dirty="0"/>
              <a:t>There are also more specific tests that can take place in a lab or remotely. In-lab tests are great because it is possible to observe everything a user is doing – remote tests can do this as well.</a:t>
            </a:r>
          </a:p>
          <a:p>
            <a:r>
              <a:rPr lang="en-US" i="0" dirty="0"/>
              <a:t>Finally, it’s important to utilize the test data to make changes to the product as needed. This is where it loops back around to the research and design stages – taking this data and incorporating it back into the product.</a:t>
            </a:r>
            <a:endParaRPr lang="en-US" dirty="0"/>
          </a:p>
        </p:txBody>
      </p:sp>
    </p:spTree>
    <p:extLst>
      <p:ext uri="{BB962C8B-B14F-4D97-AF65-F5344CB8AC3E}">
        <p14:creationId xmlns:p14="http://schemas.microsoft.com/office/powerpoint/2010/main" val="127336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picture of the actual UX lab at Hyland!</a:t>
            </a:r>
          </a:p>
          <a:p>
            <a:r>
              <a:rPr lang="en-US" dirty="0"/>
              <a:t>Some key features are that it is comfortable, it has good lighting, and there’s a one-way mirror. The team can observe test subjects without interfering. This helps a lot; sometimes, subjects will </a:t>
            </a:r>
            <a:r>
              <a:rPr lang="en-US" i="1" dirty="0"/>
              <a:t>say</a:t>
            </a:r>
            <a:r>
              <a:rPr lang="en-US" i="0" dirty="0"/>
              <a:t> they really like a feature, but not know how to use it very well. Some of the computers even have webcams equipped with eye-tracking technology which can help the team determine where people look when they’re lost, how they view the screens, and what would be the best places to help them. All of this is designed to really hear from the customers and connect their perspectives to the design process.</a:t>
            </a:r>
            <a:endParaRPr lang="en-US" dirty="0"/>
          </a:p>
        </p:txBody>
      </p:sp>
    </p:spTree>
    <p:extLst>
      <p:ext uri="{BB962C8B-B14F-4D97-AF65-F5344CB8AC3E}">
        <p14:creationId xmlns:p14="http://schemas.microsoft.com/office/powerpoint/2010/main" val="64689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that is all three stages! Each one of them is super important, and they all work together to create the ultimate experience for the user.</a:t>
            </a:r>
          </a:p>
        </p:txBody>
      </p:sp>
    </p:spTree>
    <p:extLst>
      <p:ext uri="{BB962C8B-B14F-4D97-AF65-F5344CB8AC3E}">
        <p14:creationId xmlns:p14="http://schemas.microsoft.com/office/powerpoint/2010/main" val="424946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might you get involved in this type of career?</a:t>
            </a:r>
          </a:p>
          <a:p>
            <a:r>
              <a:rPr lang="en-US" dirty="0"/>
              <a:t>If you go to college, there are a few degrees that could help significantly…</a:t>
            </a:r>
          </a:p>
          <a:p>
            <a:r>
              <a:rPr lang="en-US" dirty="0"/>
              <a:t>Human Computer Interaction </a:t>
            </a:r>
          </a:p>
          <a:p>
            <a:r>
              <a:rPr lang="en-US" dirty="0"/>
              <a:t>Computer Science or Information Science </a:t>
            </a:r>
          </a:p>
          <a:p>
            <a:r>
              <a:rPr lang="en-US" dirty="0"/>
              <a:t>Design </a:t>
            </a:r>
          </a:p>
          <a:p>
            <a:r>
              <a:rPr lang="en-US" dirty="0"/>
              <a:t>That said, it’s not always necessary to go to college if you want to work in UX. One thing you can do is join UXPA – they have conferences and articles that can help you enhance your UX skills significantly</a:t>
            </a:r>
          </a:p>
          <a:p>
            <a:r>
              <a:rPr lang="en-US" dirty="0"/>
              <a:t>Another great way is to apply for internships. </a:t>
            </a:r>
          </a:p>
        </p:txBody>
      </p:sp>
    </p:spTree>
    <p:extLst>
      <p:ext uri="{BB962C8B-B14F-4D97-AF65-F5344CB8AC3E}">
        <p14:creationId xmlns:p14="http://schemas.microsoft.com/office/powerpoint/2010/main" val="195669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Anyone have any questions? Thank you!</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it’s time for an activity! You’re going to design something for a Merman. You can design…</a:t>
            </a:r>
          </a:p>
          <a:p>
            <a:r>
              <a:rPr lang="en-US" dirty="0"/>
              <a:t>A timekeeper, somewhere to sit, or somewhere to sleep.</a:t>
            </a:r>
          </a:p>
          <a:p>
            <a:r>
              <a:rPr lang="en-US" dirty="0"/>
              <a:t>We’re going to start with some research… </a:t>
            </a:r>
            <a:r>
              <a:rPr lang="en-US" b="1" dirty="0"/>
              <a:t>what types of questions would you ask the Merman or things do you need to consider before jumping into the design?</a:t>
            </a:r>
            <a:endParaRPr lang="en-US" b="0" dirty="0"/>
          </a:p>
          <a:p>
            <a:pPr marL="114300" indent="-114300">
              <a:buFont typeface="Arial,Sans-Serif"/>
              <a:buChar char="•"/>
            </a:pPr>
            <a:r>
              <a:rPr lang="en-US" b="0" dirty="0"/>
              <a:t>Here are some potential questions </a:t>
            </a:r>
            <a:r>
              <a:rPr lang="en-US" dirty="0"/>
              <a:t>and things to consider </a:t>
            </a:r>
            <a:r>
              <a:rPr lang="en-US" b="0" dirty="0"/>
              <a:t>– how could we improve your experience,</a:t>
            </a:r>
            <a:r>
              <a:rPr lang="en-US" dirty="0"/>
              <a:t> Look closely at the Merman's appearance.  Observe his unique features and abilities.  What will you need to consider in your design?  What materials will you use to make your invention?  What materials might exist in the Merman's world?</a:t>
            </a:r>
          </a:p>
          <a:p>
            <a:endParaRPr lang="en-US" dirty="0"/>
          </a:p>
        </p:txBody>
      </p:sp>
    </p:spTree>
    <p:extLst>
      <p:ext uri="{BB962C8B-B14F-4D97-AF65-F5344CB8AC3E}">
        <p14:creationId xmlns:p14="http://schemas.microsoft.com/office/powerpoint/2010/main" val="97682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it’s time to design! Here are the products again...</a:t>
            </a:r>
          </a:p>
          <a:p>
            <a:r>
              <a:rPr lang="en-US" dirty="0"/>
              <a:t>Start by choosing one of the products to design</a:t>
            </a:r>
          </a:p>
          <a:p>
            <a:r>
              <a:rPr lang="en-US" dirty="0"/>
              <a:t>Once you have the product, list out some important features. Try to think about what you could use from the real world to create these features on a giant scale</a:t>
            </a:r>
          </a:p>
          <a:p>
            <a:r>
              <a:rPr lang="en-US" dirty="0"/>
              <a:t>Last, it’s time to sketch! You can use a paper </a:t>
            </a:r>
            <a:r>
              <a:rPr lang="en-US"/>
              <a:t>and pen </a:t>
            </a:r>
          </a:p>
          <a:p>
            <a:pPr lvl="1"/>
            <a:r>
              <a:rPr lang="en-US"/>
              <a:t>Take </a:t>
            </a:r>
            <a:r>
              <a:rPr lang="en-US" dirty="0"/>
              <a:t>approximately </a:t>
            </a:r>
            <a:r>
              <a:rPr lang="en-US" b="1" dirty="0"/>
              <a:t>5 minutes</a:t>
            </a:r>
            <a:r>
              <a:rPr lang="en-US" b="0" dirty="0"/>
              <a:t> for this activity!</a:t>
            </a:r>
            <a:endParaRPr lang="en-US" dirty="0"/>
          </a:p>
        </p:txBody>
      </p:sp>
    </p:spTree>
    <p:extLst>
      <p:ext uri="{BB962C8B-B14F-4D97-AF65-F5344CB8AC3E}">
        <p14:creationId xmlns:p14="http://schemas.microsoft.com/office/powerpoint/2010/main" val="811955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Time’s up! Let’s review what everybody designed.</a:t>
            </a:r>
          </a:p>
        </p:txBody>
      </p:sp>
    </p:spTree>
    <p:extLst>
      <p:ext uri="{BB962C8B-B14F-4D97-AF65-F5344CB8AC3E}">
        <p14:creationId xmlns:p14="http://schemas.microsoft.com/office/powerpoint/2010/main" val="394975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What does a User Experience team do? </a:t>
            </a:r>
          </a:p>
          <a:p>
            <a:r>
              <a:rPr lang="en-US" b="0" dirty="0"/>
              <a:t>One of the biggest things is that we improve the software </a:t>
            </a:r>
            <a:r>
              <a:rPr lang="en-US" b="0" i="1" dirty="0"/>
              <a:t>and</a:t>
            </a:r>
            <a:r>
              <a:rPr lang="en-US" b="0" i="0" dirty="0"/>
              <a:t> customer relations for a product</a:t>
            </a:r>
          </a:p>
          <a:p>
            <a:r>
              <a:rPr lang="en-US" b="0" i="0" dirty="0"/>
              <a:t>We try to make pleasant and productive products – We want to avoid software that frustrates or annoys people. </a:t>
            </a:r>
          </a:p>
          <a:p>
            <a:r>
              <a:rPr lang="en-US" b="0" i="0" dirty="0"/>
              <a:t>We are always looking for innovative ideas in interaction technology – We attend conferences and learn from industry and research. We might hear about something that’s working really well at Uber, and try to take those ideas and apply them to our work.</a:t>
            </a:r>
          </a:p>
          <a:p>
            <a:r>
              <a:rPr lang="en-US" b="0" i="0" dirty="0"/>
              <a:t>We are also always advocating for the customer or user. We try to see things as the customer or user does, and make sure they have a voice.</a:t>
            </a:r>
            <a:endParaRPr lang="en-US" b="1" dirty="0"/>
          </a:p>
        </p:txBody>
      </p:sp>
    </p:spTree>
    <p:extLst>
      <p:ext uri="{BB962C8B-B14F-4D97-AF65-F5344CB8AC3E}">
        <p14:creationId xmlns:p14="http://schemas.microsoft.com/office/powerpoint/2010/main" val="3263280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stages to the UX Process</a:t>
            </a:r>
          </a:p>
          <a:p>
            <a:r>
              <a:rPr lang="en-US" dirty="0"/>
              <a:t>First, we have </a:t>
            </a:r>
            <a:r>
              <a:rPr lang="en-US" i="1" dirty="0"/>
              <a:t>research</a:t>
            </a:r>
          </a:p>
          <a:p>
            <a:r>
              <a:rPr lang="en-US" dirty="0"/>
              <a:t>Next, we have </a:t>
            </a:r>
            <a:r>
              <a:rPr lang="en-US" i="1" dirty="0"/>
              <a:t>design</a:t>
            </a:r>
          </a:p>
          <a:p>
            <a:r>
              <a:rPr lang="en-US" dirty="0"/>
              <a:t>And finally, we have </a:t>
            </a:r>
            <a:r>
              <a:rPr lang="en-US" i="1" dirty="0"/>
              <a:t>test</a:t>
            </a:r>
            <a:r>
              <a:rPr lang="en-US" dirty="0"/>
              <a:t>. These stages are often divided into different teams, where some people work on research and some work on design. They all work together to determine the experience!</a:t>
            </a:r>
          </a:p>
        </p:txBody>
      </p:sp>
    </p:spTree>
    <p:extLst>
      <p:ext uri="{BB962C8B-B14F-4D97-AF65-F5344CB8AC3E}">
        <p14:creationId xmlns:p14="http://schemas.microsoft.com/office/powerpoint/2010/main" val="1790387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this larger flow chart. Here we see how all of the user experience stages interact together. </a:t>
            </a:r>
          </a:p>
          <a:p>
            <a:r>
              <a:rPr lang="en-US" dirty="0"/>
              <a:t>On the left, we start things off with research. This is always the first part of a project. We then move into ideation, where the real planning begins. </a:t>
            </a:r>
          </a:p>
          <a:p>
            <a:r>
              <a:rPr lang="en-US" dirty="0"/>
              <a:t>Those ideas are evaluated, and then enter into the design phase! The design is iterative, and has many customer or user touchpoints along the way. </a:t>
            </a:r>
          </a:p>
          <a:p>
            <a:r>
              <a:rPr lang="en-US" dirty="0"/>
              <a:t>Once a product is developed, it can be tested, and the test data is incorporated back into the idea phase. </a:t>
            </a:r>
          </a:p>
          <a:p>
            <a:r>
              <a:rPr lang="en-US" dirty="0"/>
              <a:t>It’s a cycle that continues as long as a product is alive! </a:t>
            </a:r>
          </a:p>
        </p:txBody>
      </p:sp>
    </p:spTree>
    <p:extLst>
      <p:ext uri="{BB962C8B-B14F-4D97-AF65-F5344CB8AC3E}">
        <p14:creationId xmlns:p14="http://schemas.microsoft.com/office/powerpoint/2010/main" val="415627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a little deeper into the stages of UX, starting with </a:t>
            </a:r>
            <a:r>
              <a:rPr lang="en-US" b="1" dirty="0"/>
              <a:t>research</a:t>
            </a:r>
            <a:r>
              <a:rPr lang="en-US" b="0" dirty="0"/>
              <a:t>.</a:t>
            </a:r>
            <a:endParaRPr lang="en-US" dirty="0"/>
          </a:p>
        </p:txBody>
      </p:sp>
    </p:spTree>
    <p:extLst>
      <p:ext uri="{BB962C8B-B14F-4D97-AF65-F5344CB8AC3E}">
        <p14:creationId xmlns:p14="http://schemas.microsoft.com/office/powerpoint/2010/main" val="382277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always the first part of a UX team’s process. There are several ways to find a framework for the design of a product.</a:t>
            </a:r>
          </a:p>
          <a:p>
            <a:r>
              <a:rPr lang="en-US" dirty="0"/>
              <a:t>One way is surveys – Researchers can put out wide-reaching surveys for potential customers or users and see what they want.</a:t>
            </a:r>
          </a:p>
          <a:p>
            <a:r>
              <a:rPr lang="en-US" dirty="0"/>
              <a:t>They can also directly observe interactions customers have with software, and see what might help them.</a:t>
            </a:r>
          </a:p>
          <a:p>
            <a:r>
              <a:rPr lang="en-US" dirty="0"/>
              <a:t>They can also do interviews with individuals – this is a great way to get deep perspectives from reliable sources.</a:t>
            </a:r>
          </a:p>
          <a:p>
            <a:r>
              <a:rPr lang="en-US" dirty="0"/>
              <a:t>They can run specialized tests to assess current needs.</a:t>
            </a:r>
          </a:p>
          <a:p>
            <a:r>
              <a:rPr lang="en-US" dirty="0"/>
              <a:t>They can look at analytic data for existing products.</a:t>
            </a:r>
          </a:p>
          <a:p>
            <a:r>
              <a:rPr lang="en-US" dirty="0"/>
              <a:t>They can read up on scientific publications to see what’s new and what can improve people’s lives.</a:t>
            </a:r>
          </a:p>
        </p:txBody>
      </p:sp>
    </p:spTree>
    <p:extLst>
      <p:ext uri="{BB962C8B-B14F-4D97-AF65-F5344CB8AC3E}">
        <p14:creationId xmlns:p14="http://schemas.microsoft.com/office/powerpoint/2010/main" val="419400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Another part of research is personas. </a:t>
            </a:r>
          </a:p>
          <a:p>
            <a:r>
              <a:rPr lang="en-US" b="0" dirty="0"/>
              <a:t>User personas are representative users whose goals and characteristics represent the needs of a larger group of users. In the very early stages, it is super important to define some personas.</a:t>
            </a:r>
          </a:p>
          <a:p>
            <a:r>
              <a:rPr lang="en-US" b="0" dirty="0"/>
              <a:t>A persona might look something like this one for Mary Taylor – they have an age, a location, a short bio, interest levels, favorite brands, frustrations, </a:t>
            </a:r>
            <a:r>
              <a:rPr lang="en-US" b="0" dirty="0" err="1"/>
              <a:t>etc</a:t>
            </a:r>
            <a:r>
              <a:rPr lang="en-US" b="0" dirty="0"/>
              <a:t>… this is just one example.</a:t>
            </a:r>
          </a:p>
          <a:p>
            <a:r>
              <a:rPr lang="en-US" b="0" dirty="0"/>
              <a:t> It’s important to know </a:t>
            </a:r>
            <a:r>
              <a:rPr lang="en-US" b="0" i="1" dirty="0"/>
              <a:t>who</a:t>
            </a:r>
            <a:r>
              <a:rPr lang="en-US" b="0" i="0" dirty="0"/>
              <a:t> a product serves…There are a ton of questions to ask when designing a product, and these personas help guide the design immensely.</a:t>
            </a:r>
            <a:endParaRPr lang="en-US" b="1" dirty="0"/>
          </a:p>
        </p:txBody>
      </p:sp>
    </p:spTree>
    <p:extLst>
      <p:ext uri="{BB962C8B-B14F-4D97-AF65-F5344CB8AC3E}">
        <p14:creationId xmlns:p14="http://schemas.microsoft.com/office/powerpoint/2010/main" val="240373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design phase.</a:t>
            </a:r>
          </a:p>
        </p:txBody>
      </p:sp>
    </p:spTree>
    <p:extLst>
      <p:ext uri="{BB962C8B-B14F-4D97-AF65-F5344CB8AC3E}">
        <p14:creationId xmlns:p14="http://schemas.microsoft.com/office/powerpoint/2010/main" val="345387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Many pieces go into the design of a product – it’s a lot more than just the colors and shapes!</a:t>
            </a:r>
          </a:p>
          <a:p>
            <a:r>
              <a:rPr lang="en-US" dirty="0"/>
              <a:t>Design usually starts with some sketch sessions. These help lay out the placement of the features on paper.</a:t>
            </a:r>
          </a:p>
          <a:p>
            <a:r>
              <a:rPr lang="en-US" dirty="0"/>
              <a:t>Next, these features are made more concrete through wireframing. </a:t>
            </a:r>
            <a:r>
              <a:rPr lang="en-US" b="0" i="0" dirty="0">
                <a:solidFill>
                  <a:srgbClr val="BDC1C6"/>
                </a:solidFill>
                <a:effectLst/>
                <a:latin typeface="Roboto" panose="02000000000000000000" pitchFamily="2" charset="0"/>
              </a:rPr>
              <a:t>A wireframe </a:t>
            </a:r>
            <a:r>
              <a:rPr lang="en-US" b="0" i="0" dirty="0">
                <a:solidFill>
                  <a:srgbClr val="BCC0C3"/>
                </a:solidFill>
                <a:effectLst/>
                <a:latin typeface="Roboto" panose="02000000000000000000" pitchFamily="2" charset="0"/>
              </a:rPr>
              <a:t>is a layout of a screen that demonstrates what interface elements will exist in key areas – this is where the actual layout starts to take shape.</a:t>
            </a:r>
          </a:p>
          <a:p>
            <a:r>
              <a:rPr lang="en-US" b="0" i="0" dirty="0">
                <a:solidFill>
                  <a:srgbClr val="BCC0C3"/>
                </a:solidFill>
                <a:effectLst/>
                <a:latin typeface="Roboto" panose="02000000000000000000" pitchFamily="2" charset="0"/>
              </a:rPr>
              <a:t>After wireframes, we create interactive mockups – not fully functional, but visually functional.</a:t>
            </a:r>
          </a:p>
          <a:p>
            <a:r>
              <a:rPr lang="en-US" b="0" i="0" dirty="0">
                <a:solidFill>
                  <a:srgbClr val="BCC0C3"/>
                </a:solidFill>
                <a:effectLst/>
                <a:latin typeface="Roboto" panose="02000000000000000000" pitchFamily="2" charset="0"/>
              </a:rPr>
              <a:t>From there, we sometimes create coded prototypes – these usually don’t have actual data or features, but they can help a lot from a UX perspective.</a:t>
            </a:r>
          </a:p>
          <a:p>
            <a:r>
              <a:rPr lang="en-US" b="0" i="0" dirty="0">
                <a:solidFill>
                  <a:srgbClr val="BCC0C3"/>
                </a:solidFill>
                <a:effectLst/>
                <a:latin typeface="Roboto" panose="02000000000000000000" pitchFamily="2" charset="0"/>
              </a:rPr>
              <a:t>During all this design, it is important to keep a lot of things in mind, such as applying research, following design guidelines, and following best practices. These help make we are doing our absolute best based on the latest knowledge and cohesive product treatment.</a:t>
            </a:r>
            <a:endParaRPr lang="en-US" b="0" dirty="0"/>
          </a:p>
        </p:txBody>
      </p:sp>
    </p:spTree>
    <p:extLst>
      <p:ext uri="{BB962C8B-B14F-4D97-AF65-F5344CB8AC3E}">
        <p14:creationId xmlns:p14="http://schemas.microsoft.com/office/powerpoint/2010/main" val="1011005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3" r:id="rId6"/>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solidFill>
                  <a:schemeClr val="tx2">
                    <a:lumMod val="75000"/>
                  </a:schemeClr>
                </a:solidFill>
              </a:rPr>
              <a:t>U</a:t>
            </a:r>
            <a:r>
              <a:rPr lang="en" sz="6600" b="0" dirty="0"/>
              <a:t>ser E</a:t>
            </a:r>
            <a:r>
              <a:rPr lang="en" sz="6600" dirty="0">
                <a:solidFill>
                  <a:schemeClr val="tx2">
                    <a:lumMod val="75000"/>
                  </a:schemeClr>
                </a:solidFill>
              </a:rPr>
              <a:t>x</a:t>
            </a:r>
            <a:r>
              <a:rPr lang="en" sz="6600" b="0" dirty="0"/>
              <a:t>perience</a:t>
            </a:r>
            <a:endParaRPr sz="8000" dirty="0">
              <a:solidFill>
                <a:schemeClr val="accent4">
                  <a:lumMod val="60000"/>
                  <a:lumOff val="40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Hackathon</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492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encil Icon - Free Icons">
            <a:extLst>
              <a:ext uri="{FF2B5EF4-FFF2-40B4-BE49-F238E27FC236}">
                <a16:creationId xmlns:a16="http://schemas.microsoft.com/office/drawing/2014/main" id="{836940CE-FDF1-4F9B-A13E-2329D0D96397}"/>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456824" y="437456"/>
            <a:ext cx="561399" cy="588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350271-FDAB-42BA-A024-5629C6BEED0C}"/>
              </a:ext>
            </a:extLst>
          </p:cNvPr>
          <p:cNvSpPr txBox="1"/>
          <p:nvPr/>
        </p:nvSpPr>
        <p:spPr>
          <a:xfrm>
            <a:off x="651522" y="470037"/>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4" name="Rectangle 3">
            <a:extLst>
              <a:ext uri="{FF2B5EF4-FFF2-40B4-BE49-F238E27FC236}">
                <a16:creationId xmlns:a16="http://schemas.microsoft.com/office/drawing/2014/main" id="{A4D118E7-5D9B-ED83-3559-7B30152F89E5}"/>
              </a:ext>
            </a:extLst>
          </p:cNvPr>
          <p:cNvSpPr/>
          <p:nvPr/>
        </p:nvSpPr>
        <p:spPr>
          <a:xfrm>
            <a:off x="651523" y="1477818"/>
            <a:ext cx="7833054" cy="1041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Explore designs in different levels of detail (low fidelity </a:t>
            </a:r>
            <a:r>
              <a:rPr lang="en-US" sz="1600" dirty="0">
                <a:solidFill>
                  <a:schemeClr val="tx1"/>
                </a:solidFill>
                <a:latin typeface="Miriam Libre" panose="00000500000000000000" pitchFamily="2" charset="-79"/>
                <a:cs typeface="Miriam Libre" panose="00000500000000000000" pitchFamily="2" charset="-79"/>
                <a:sym typeface="Wingdings" pitchFamily="2" charset="2"/>
              </a:rPr>
              <a:t> high fidelity)</a:t>
            </a:r>
            <a:endParaRPr lang="en-US" sz="1600" dirty="0">
              <a:solidFill>
                <a:schemeClr val="tx1"/>
              </a:solidFill>
              <a:latin typeface="Miriam Libre" panose="00000500000000000000" pitchFamily="2" charset="-79"/>
              <a:cs typeface="Miriam Libre" panose="00000500000000000000" pitchFamily="2" charset="-79"/>
            </a:endParaRPr>
          </a:p>
        </p:txBody>
      </p:sp>
      <p:pic>
        <p:nvPicPr>
          <p:cNvPr id="5" name="Picture 4">
            <a:extLst>
              <a:ext uri="{FF2B5EF4-FFF2-40B4-BE49-F238E27FC236}">
                <a16:creationId xmlns:a16="http://schemas.microsoft.com/office/drawing/2014/main" id="{6F5A8CD3-1CE6-B2D7-E535-5308558FCD83}"/>
              </a:ext>
            </a:extLst>
          </p:cNvPr>
          <p:cNvPicPr>
            <a:picLocks noChangeAspect="1"/>
          </p:cNvPicPr>
          <p:nvPr/>
        </p:nvPicPr>
        <p:blipFill>
          <a:blip r:embed="rId4"/>
          <a:stretch>
            <a:fillRect/>
          </a:stretch>
        </p:blipFill>
        <p:spPr>
          <a:xfrm>
            <a:off x="774343" y="1878495"/>
            <a:ext cx="3364962" cy="2574235"/>
          </a:xfrm>
          <a:prstGeom prst="rect">
            <a:avLst/>
          </a:prstGeom>
        </p:spPr>
      </p:pic>
      <p:pic>
        <p:nvPicPr>
          <p:cNvPr id="9" name="Picture 8">
            <a:extLst>
              <a:ext uri="{FF2B5EF4-FFF2-40B4-BE49-F238E27FC236}">
                <a16:creationId xmlns:a16="http://schemas.microsoft.com/office/drawing/2014/main" id="{5F2E495E-78BF-66F8-4A15-6FEA72B55469}"/>
              </a:ext>
            </a:extLst>
          </p:cNvPr>
          <p:cNvPicPr>
            <a:picLocks noChangeAspect="1"/>
          </p:cNvPicPr>
          <p:nvPr/>
        </p:nvPicPr>
        <p:blipFill>
          <a:blip r:embed="rId5"/>
          <a:stretch>
            <a:fillRect/>
          </a:stretch>
        </p:blipFill>
        <p:spPr>
          <a:xfrm>
            <a:off x="4271698" y="1880463"/>
            <a:ext cx="4220779" cy="2572267"/>
          </a:xfrm>
          <a:prstGeom prst="rect">
            <a:avLst/>
          </a:prstGeom>
        </p:spPr>
      </p:pic>
    </p:spTree>
    <p:extLst>
      <p:ext uri="{BB962C8B-B14F-4D97-AF65-F5344CB8AC3E}">
        <p14:creationId xmlns:p14="http://schemas.microsoft.com/office/powerpoint/2010/main" val="268996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Research</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Design</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02423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latin typeface="Miriam Libre" panose="00000500000000000000" pitchFamily="2" charset="-79"/>
                <a:cs typeface="Miriam Libre" panose="00000500000000000000" pitchFamily="2" charset="-79"/>
              </a:rPr>
              <a:t>Closing the Loop</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Moderated and unmoderated online tests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In-lab or remote tests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Utilizing test data</a:t>
            </a:r>
          </a:p>
        </p:txBody>
      </p:sp>
      <p:pic>
        <p:nvPicPr>
          <p:cNvPr id="7" name="Picture 6" descr="Test Tube Svg Png Icon Free Download (#535318) - OnlineWebFonts.COM">
            <a:extLst>
              <a:ext uri="{FF2B5EF4-FFF2-40B4-BE49-F238E27FC236}">
                <a16:creationId xmlns:a16="http://schemas.microsoft.com/office/drawing/2014/main" id="{CC6B2E67-620D-4C28-8E11-30E625CEA61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45116" y="478296"/>
            <a:ext cx="523685" cy="512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27AD43-8524-412A-A8CC-17E99E81BF0C}"/>
              </a:ext>
            </a:extLst>
          </p:cNvPr>
          <p:cNvSpPr txBox="1"/>
          <p:nvPr/>
        </p:nvSpPr>
        <p:spPr>
          <a:xfrm>
            <a:off x="720000" y="494313"/>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pic>
        <p:nvPicPr>
          <p:cNvPr id="3074" name="Picture 2" descr="In-house usability tests: The complete guide - TestingTime">
            <a:extLst>
              <a:ext uri="{FF2B5EF4-FFF2-40B4-BE49-F238E27FC236}">
                <a16:creationId xmlns:a16="http://schemas.microsoft.com/office/drawing/2014/main" id="{76C9A618-8F41-4BDB-9866-121C67C56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771" y="2525568"/>
            <a:ext cx="3000375" cy="2000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Watch In The Loop | Prime Video">
            <a:extLst>
              <a:ext uri="{FF2B5EF4-FFF2-40B4-BE49-F238E27FC236}">
                <a16:creationId xmlns:a16="http://schemas.microsoft.com/office/drawing/2014/main" id="{27BEBBD2-432C-4A1C-870B-51E271198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637" b="17384"/>
          <a:stretch/>
        </p:blipFill>
        <p:spPr bwMode="auto">
          <a:xfrm>
            <a:off x="4572000" y="821697"/>
            <a:ext cx="3000375" cy="1079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Analyzing UX Research: Tips and Best Practices">
            <a:extLst>
              <a:ext uri="{FF2B5EF4-FFF2-40B4-BE49-F238E27FC236}">
                <a16:creationId xmlns:a16="http://schemas.microsoft.com/office/drawing/2014/main" id="{64C1F2D7-850A-4216-8740-171BE08C54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92" y="3412346"/>
            <a:ext cx="3274402" cy="12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2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080"/>
                                        </p:tgtEl>
                                        <p:attrNameLst>
                                          <p:attrName>style.visibility</p:attrName>
                                        </p:attrNameLst>
                                      </p:cBhvr>
                                      <p:to>
                                        <p:strVal val="visible"/>
                                      </p:to>
                                    </p:set>
                                    <p:animEffect transition="in" filter="fade">
                                      <p:cBhvr>
                                        <p:cTn id="28"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43A-18B9-4CD6-B9D8-E7FF3FFFB294}"/>
              </a:ext>
            </a:extLst>
          </p:cNvPr>
          <p:cNvSpPr>
            <a:spLocks noGrp="1"/>
          </p:cNvSpPr>
          <p:nvPr>
            <p:ph type="title"/>
          </p:nvPr>
        </p:nvSpPr>
        <p:spPr>
          <a:xfrm>
            <a:off x="6119446" y="445025"/>
            <a:ext cx="2304554" cy="572700"/>
          </a:xfrm>
        </p:spPr>
        <p:txBody>
          <a:bodyPr/>
          <a:lstStyle/>
          <a:p>
            <a:r>
              <a:rPr lang="en-US" dirty="0"/>
              <a:t>THE LAB</a:t>
            </a:r>
          </a:p>
        </p:txBody>
      </p:sp>
      <p:pic>
        <p:nvPicPr>
          <p:cNvPr id="4" name="Picture 3">
            <a:extLst>
              <a:ext uri="{FF2B5EF4-FFF2-40B4-BE49-F238E27FC236}">
                <a16:creationId xmlns:a16="http://schemas.microsoft.com/office/drawing/2014/main" id="{A3EE8CC3-DC3F-4F06-ACBA-A78E7A883D24}"/>
              </a:ext>
            </a:extLst>
          </p:cNvPr>
          <p:cNvPicPr>
            <a:picLocks noChangeAspect="1"/>
          </p:cNvPicPr>
          <p:nvPr/>
        </p:nvPicPr>
        <p:blipFill>
          <a:blip r:embed="rId3"/>
          <a:stretch>
            <a:fillRect/>
          </a:stretch>
        </p:blipFill>
        <p:spPr>
          <a:xfrm>
            <a:off x="561737" y="1358093"/>
            <a:ext cx="4898285" cy="3237525"/>
          </a:xfrm>
          <a:prstGeom prst="rect">
            <a:avLst/>
          </a:prstGeom>
        </p:spPr>
      </p:pic>
      <p:sp>
        <p:nvSpPr>
          <p:cNvPr id="6" name="Rectangle 5">
            <a:extLst>
              <a:ext uri="{FF2B5EF4-FFF2-40B4-BE49-F238E27FC236}">
                <a16:creationId xmlns:a16="http://schemas.microsoft.com/office/drawing/2014/main" id="{98521E15-6A98-4971-95F7-915BA9E2D7B5}"/>
              </a:ext>
            </a:extLst>
          </p:cNvPr>
          <p:cNvSpPr/>
          <p:nvPr/>
        </p:nvSpPr>
        <p:spPr>
          <a:xfrm>
            <a:off x="5556738" y="1358093"/>
            <a:ext cx="3025525" cy="3237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Miriam Libre" panose="00000500000000000000" pitchFamily="2" charset="-79"/>
                <a:cs typeface="Miriam Libre" panose="00000500000000000000" pitchFamily="2" charset="-79"/>
              </a:rPr>
              <a:t>Comfortable Good Lighting</a:t>
            </a:r>
          </a:p>
          <a:p>
            <a:r>
              <a:rPr lang="en-US" sz="2800" dirty="0">
                <a:solidFill>
                  <a:schemeClr val="tx1"/>
                </a:solidFill>
                <a:latin typeface="Miriam Libre" panose="00000500000000000000" pitchFamily="2" charset="-79"/>
                <a:cs typeface="Miriam Libre" panose="00000500000000000000" pitchFamily="2" charset="-79"/>
              </a:rPr>
              <a:t>One-way Mirror</a:t>
            </a:r>
          </a:p>
        </p:txBody>
      </p:sp>
      <p:pic>
        <p:nvPicPr>
          <p:cNvPr id="7" name="Picture 6" descr="Test Tube Svg Png Icon Free Download (#535318) - OnlineWebFonts.COM">
            <a:extLst>
              <a:ext uri="{FF2B5EF4-FFF2-40B4-BE49-F238E27FC236}">
                <a16:creationId xmlns:a16="http://schemas.microsoft.com/office/drawing/2014/main" id="{86037952-7911-4979-869E-547043509676}"/>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45116" y="478296"/>
            <a:ext cx="523685" cy="512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8DB610-863A-4C8C-871A-6AC091266EC0}"/>
              </a:ext>
            </a:extLst>
          </p:cNvPr>
          <p:cNvSpPr txBox="1"/>
          <p:nvPr/>
        </p:nvSpPr>
        <p:spPr>
          <a:xfrm>
            <a:off x="720000" y="494313"/>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41294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220734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93D5F9-D274-411C-B1A6-9A0A7F564D7B}"/>
              </a:ext>
            </a:extLst>
          </p:cNvPr>
          <p:cNvSpPr/>
          <p:nvPr/>
        </p:nvSpPr>
        <p:spPr>
          <a:xfrm>
            <a:off x="4279329" y="3856904"/>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4CD1B-17CF-4999-8B8E-06163138F82B}"/>
              </a:ext>
            </a:extLst>
          </p:cNvPr>
          <p:cNvSpPr>
            <a:spLocks noGrp="1"/>
          </p:cNvSpPr>
          <p:nvPr>
            <p:ph type="title"/>
          </p:nvPr>
        </p:nvSpPr>
        <p:spPr/>
        <p:txBody>
          <a:bodyPr/>
          <a:lstStyle/>
          <a:p>
            <a:r>
              <a:rPr lang="en-US" dirty="0"/>
              <a:t>How to Pursue UX</a:t>
            </a:r>
          </a:p>
        </p:txBody>
      </p:sp>
      <p:sp>
        <p:nvSpPr>
          <p:cNvPr id="3" name="Rectangle 2">
            <a:extLst>
              <a:ext uri="{FF2B5EF4-FFF2-40B4-BE49-F238E27FC236}">
                <a16:creationId xmlns:a16="http://schemas.microsoft.com/office/drawing/2014/main" id="{02CC048E-0E79-4957-99B7-17416DF55859}"/>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College Degrees</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Human Computer Interaction</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Computer Science / CIS</a:t>
            </a:r>
          </a:p>
          <a:p>
            <a:pPr marL="571500" lvl="1" indent="-3429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Design</a:t>
            </a:r>
          </a:p>
          <a:p>
            <a:pPr marL="228600" indent="-2286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UXPA (UX Professionals Association)</a:t>
            </a:r>
          </a:p>
          <a:p>
            <a:pPr marL="228600" indent="-22860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Apply for Internships</a:t>
            </a:r>
          </a:p>
        </p:txBody>
      </p:sp>
      <p:pic>
        <p:nvPicPr>
          <p:cNvPr id="6150" name="Picture 6" descr="A College Degree is Now More Important than Ever — The SEED Foundation">
            <a:extLst>
              <a:ext uri="{FF2B5EF4-FFF2-40B4-BE49-F238E27FC236}">
                <a16:creationId xmlns:a16="http://schemas.microsoft.com/office/drawing/2014/main" id="{2D4BCAE6-64FF-48A7-A82E-D4069E812C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0028" y="1477818"/>
            <a:ext cx="2516988" cy="15474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enefits of an International Internship: How It's Different And Why Do One">
            <a:extLst>
              <a:ext uri="{FF2B5EF4-FFF2-40B4-BE49-F238E27FC236}">
                <a16:creationId xmlns:a16="http://schemas.microsoft.com/office/drawing/2014/main" id="{CC595A3B-54B6-4DC3-A14B-325F8C7B17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3695" y="3302988"/>
            <a:ext cx="1438684" cy="128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6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500"/>
                                        <p:tgtEl>
                                          <p:spTgt spid="61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152"/>
                                        </p:tgtEl>
                                        <p:attrNameLst>
                                          <p:attrName>style.visibility</p:attrName>
                                        </p:attrNameLst>
                                      </p:cBhvr>
                                      <p:to>
                                        <p:strVal val="visible"/>
                                      </p:to>
                                    </p:set>
                                    <p:animEffect transition="in" filter="fade">
                                      <p:cBhvr>
                                        <p:cTn id="34"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79329" y="3856904"/>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6CAE-DC39-4702-9507-21545D5A291B}"/>
              </a:ext>
            </a:extLst>
          </p:cNvPr>
          <p:cNvSpPr>
            <a:spLocks noGrp="1"/>
          </p:cNvSpPr>
          <p:nvPr>
            <p:ph type="title"/>
          </p:nvPr>
        </p:nvSpPr>
        <p:spPr/>
        <p:txBody>
          <a:bodyPr/>
          <a:lstStyle/>
          <a:p>
            <a:r>
              <a:rPr lang="en-US" dirty="0"/>
              <a:t>Activity: Design for a Merman</a:t>
            </a:r>
          </a:p>
        </p:txBody>
      </p:sp>
      <p:sp>
        <p:nvSpPr>
          <p:cNvPr id="7" name="Rectangle 6">
            <a:extLst>
              <a:ext uri="{FF2B5EF4-FFF2-40B4-BE49-F238E27FC236}">
                <a16:creationId xmlns:a16="http://schemas.microsoft.com/office/drawing/2014/main" id="{C95744E0-8DAD-40AB-AF54-ABFFD07D97D9}"/>
              </a:ext>
            </a:extLst>
          </p:cNvPr>
          <p:cNvSpPr/>
          <p:nvPr/>
        </p:nvSpPr>
        <p:spPr>
          <a:xfrm>
            <a:off x="4959864" y="1329718"/>
            <a:ext cx="3622400" cy="1334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600" i="1" dirty="0">
                <a:solidFill>
                  <a:schemeClr val="tx1"/>
                </a:solidFill>
                <a:latin typeface="Miriam Libre"/>
                <a:cs typeface="Miriam Libre"/>
              </a:rPr>
              <a:t>A Timekeeper</a:t>
            </a:r>
          </a:p>
          <a:p>
            <a:r>
              <a:rPr lang="en-US" sz="2600" i="1" dirty="0">
                <a:solidFill>
                  <a:schemeClr val="tx1"/>
                </a:solidFill>
                <a:latin typeface="Miriam Libre"/>
                <a:cs typeface="Miriam Libre"/>
              </a:rPr>
              <a:t>Somewhere to Sit</a:t>
            </a:r>
            <a:endParaRPr lang="en-US" sz="2600" i="1" dirty="0">
              <a:solidFill>
                <a:schemeClr val="tx1"/>
              </a:solidFill>
              <a:latin typeface="Miriam Libre" panose="00000500000000000000" pitchFamily="2" charset="-79"/>
              <a:cs typeface="Miriam Libre" panose="00000500000000000000" pitchFamily="2" charset="-79"/>
            </a:endParaRPr>
          </a:p>
          <a:p>
            <a:r>
              <a:rPr lang="en-US" sz="2600" i="1" dirty="0">
                <a:solidFill>
                  <a:schemeClr val="tx1"/>
                </a:solidFill>
                <a:latin typeface="Miriam Libre"/>
                <a:cs typeface="Miriam Libre"/>
              </a:rPr>
              <a:t>Somewhere to Sleep</a:t>
            </a:r>
            <a:endParaRPr lang="en-US" sz="2600" i="1" dirty="0">
              <a:solidFill>
                <a:schemeClr val="tx1"/>
              </a:solidFill>
              <a:latin typeface="Miriam Libre" panose="00000500000000000000" pitchFamily="2" charset="-79"/>
              <a:cs typeface="Miriam Libre" panose="00000500000000000000" pitchFamily="2" charset="-79"/>
            </a:endParaRPr>
          </a:p>
        </p:txBody>
      </p:sp>
      <p:sp>
        <p:nvSpPr>
          <p:cNvPr id="8" name="Rectangle 7">
            <a:extLst>
              <a:ext uri="{FF2B5EF4-FFF2-40B4-BE49-F238E27FC236}">
                <a16:creationId xmlns:a16="http://schemas.microsoft.com/office/drawing/2014/main" id="{32ADE68B-A011-4F58-AAAC-E7B1A47D2FBE}"/>
              </a:ext>
            </a:extLst>
          </p:cNvPr>
          <p:cNvSpPr/>
          <p:nvPr/>
        </p:nvSpPr>
        <p:spPr>
          <a:xfrm>
            <a:off x="4959863" y="2664070"/>
            <a:ext cx="3622400" cy="1960684"/>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t"/>
          <a:lstStyle/>
          <a:p>
            <a:pPr algn="ctr"/>
            <a:r>
              <a:rPr lang="en-US" sz="1600" u="sng" dirty="0">
                <a:solidFill>
                  <a:schemeClr val="bg1"/>
                </a:solidFill>
                <a:latin typeface="Miriam Libre"/>
                <a:cs typeface="Miriam Libre"/>
              </a:rPr>
              <a:t>RESEARCH</a:t>
            </a:r>
          </a:p>
          <a:p>
            <a:pPr>
              <a:buClr>
                <a:schemeClr val="accent2">
                  <a:lumMod val="75000"/>
                </a:schemeClr>
              </a:buClr>
            </a:pPr>
            <a:endParaRPr lang="en-US" sz="1050" dirty="0">
              <a:solidFill>
                <a:schemeClr val="accent2">
                  <a:lumMod val="75000"/>
                </a:schemeClr>
              </a:solidFill>
              <a:latin typeface="Miriam Libre" panose="00000500000000000000" pitchFamily="2" charset="-79"/>
              <a:cs typeface="Miriam Libre" panose="00000500000000000000" pitchFamily="2" charset="-79"/>
            </a:endParaRPr>
          </a:p>
          <a:p>
            <a:pPr marL="114300" indent="-114300">
              <a:buClr>
                <a:srgbClr val="FFDF6D">
                  <a:lumMod val="75000"/>
                </a:srgbClr>
              </a:buClr>
              <a:buFont typeface="Arial" panose="020B0604020202020204" pitchFamily="34" charset="0"/>
              <a:buChar char="•"/>
            </a:pPr>
            <a:r>
              <a:rPr lang="en-US" sz="1100" dirty="0">
                <a:solidFill>
                  <a:schemeClr val="accent2">
                    <a:lumMod val="75000"/>
                  </a:schemeClr>
                </a:solidFill>
                <a:latin typeface="Miriam Libre"/>
                <a:cs typeface="Miriam Libre"/>
              </a:rPr>
              <a:t>How could we improve your experience?</a:t>
            </a:r>
            <a:endParaRPr lang="en-US" sz="1100" dirty="0">
              <a:solidFill>
                <a:schemeClr val="accent2">
                  <a:lumMod val="75000"/>
                </a:schemeClr>
              </a:solidFill>
              <a:latin typeface="Miriam Libre" panose="00000500000000000000" pitchFamily="2" charset="-79"/>
              <a:cs typeface="Miriam Libre" panose="00000500000000000000" pitchFamily="2" charset="-79"/>
            </a:endParaRPr>
          </a:p>
          <a:p>
            <a:pPr marL="114300" indent="-114300">
              <a:buClr>
                <a:schemeClr val="accent2">
                  <a:lumMod val="75000"/>
                </a:schemeClr>
              </a:buClr>
              <a:buFont typeface="Arial" panose="020B0604020202020204" pitchFamily="34" charset="0"/>
              <a:buChar char="•"/>
            </a:pPr>
            <a:r>
              <a:rPr lang="en-US" sz="1100" dirty="0">
                <a:solidFill>
                  <a:schemeClr val="accent2">
                    <a:lumMod val="75000"/>
                  </a:schemeClr>
                </a:solidFill>
                <a:latin typeface="Miriam Libre"/>
                <a:cs typeface="Miriam Libre"/>
              </a:rPr>
              <a:t>Look closely at the Merman's appearance.  Observe his unique features and abilities.  What will you need to consider in your design?</a:t>
            </a:r>
          </a:p>
          <a:p>
            <a:pPr marL="114300" indent="-114300">
              <a:buClr>
                <a:srgbClr val="FFCB12"/>
              </a:buClr>
              <a:buFont typeface="Arial" panose="020B0604020202020204" pitchFamily="34" charset="0"/>
              <a:buChar char="•"/>
            </a:pPr>
            <a:r>
              <a:rPr lang="en-US" sz="1100" dirty="0">
                <a:solidFill>
                  <a:schemeClr val="accent2">
                    <a:lumMod val="75000"/>
                  </a:schemeClr>
                </a:solidFill>
                <a:latin typeface="Miriam Libre"/>
                <a:ea typeface="+mn-lt"/>
                <a:cs typeface="+mn-lt"/>
              </a:rPr>
              <a:t>What materials will you use to make your invention?  What materials might exist in the Merman's world?</a:t>
            </a:r>
            <a:endParaRPr lang="en-US" sz="1100" dirty="0">
              <a:solidFill>
                <a:schemeClr val="accent2">
                  <a:lumMod val="75000"/>
                </a:schemeClr>
              </a:solidFill>
              <a:latin typeface="Miriam Libre"/>
              <a:cs typeface="Miriam Libre" panose="00000500000000000000" pitchFamily="2" charset="-79"/>
            </a:endParaRPr>
          </a:p>
          <a:p>
            <a:pPr marL="114300" indent="-114300">
              <a:buClr>
                <a:srgbClr val="FFCB12"/>
              </a:buClr>
              <a:buFont typeface="Arial" panose="020B0604020202020204" pitchFamily="34" charset="0"/>
              <a:buChar char="•"/>
            </a:pPr>
            <a:endParaRPr lang="en-US" sz="1100" dirty="0">
              <a:solidFill>
                <a:schemeClr val="accent2">
                  <a:lumMod val="75000"/>
                </a:schemeClr>
              </a:solidFill>
              <a:latin typeface="Miriam Libre" panose="00000500000000000000" pitchFamily="2" charset="-79"/>
              <a:cs typeface="Miriam Libre" panose="00000500000000000000" pitchFamily="2" charset="-79"/>
            </a:endParaRPr>
          </a:p>
          <a:p>
            <a:pPr>
              <a:buClr>
                <a:schemeClr val="accent2">
                  <a:lumMod val="75000"/>
                </a:schemeClr>
              </a:buClr>
            </a:pPr>
            <a:endParaRPr lang="en-US" sz="1100" dirty="0">
              <a:solidFill>
                <a:schemeClr val="accent2">
                  <a:lumMod val="75000"/>
                </a:schemeClr>
              </a:solidFill>
              <a:latin typeface="Miriam Libre" panose="00000500000000000000" pitchFamily="2" charset="-79"/>
              <a:cs typeface="Miriam Libre" panose="00000500000000000000" pitchFamily="2" charset="-79"/>
            </a:endParaRPr>
          </a:p>
        </p:txBody>
      </p:sp>
      <p:pic>
        <p:nvPicPr>
          <p:cNvPr id="4" name="Picture 3" descr="A picture containing text, drawing, painting, ocean floor&#10;&#10;Description automatically generated">
            <a:extLst>
              <a:ext uri="{FF2B5EF4-FFF2-40B4-BE49-F238E27FC236}">
                <a16:creationId xmlns:a16="http://schemas.microsoft.com/office/drawing/2014/main" id="{27F16F5B-D9A1-4F1B-918C-74DDB882B850}"/>
              </a:ext>
            </a:extLst>
          </p:cNvPr>
          <p:cNvPicPr>
            <a:picLocks noChangeAspect="1"/>
          </p:cNvPicPr>
          <p:nvPr/>
        </p:nvPicPr>
        <p:blipFill>
          <a:blip r:embed="rId3"/>
          <a:stretch>
            <a:fillRect/>
          </a:stretch>
        </p:blipFill>
        <p:spPr>
          <a:xfrm>
            <a:off x="502168" y="1303084"/>
            <a:ext cx="2249799" cy="3368757"/>
          </a:xfrm>
          <a:prstGeom prst="rect">
            <a:avLst/>
          </a:prstGeom>
        </p:spPr>
      </p:pic>
      <p:pic>
        <p:nvPicPr>
          <p:cNvPr id="9" name="Picture 8" descr="A picture containing text, different, various, several&#10;&#10;Description automatically generated">
            <a:extLst>
              <a:ext uri="{FF2B5EF4-FFF2-40B4-BE49-F238E27FC236}">
                <a16:creationId xmlns:a16="http://schemas.microsoft.com/office/drawing/2014/main" id="{4C881782-AECA-A48A-2C71-3AB02DE91211}"/>
              </a:ext>
            </a:extLst>
          </p:cNvPr>
          <p:cNvPicPr>
            <a:picLocks noChangeAspect="1"/>
          </p:cNvPicPr>
          <p:nvPr/>
        </p:nvPicPr>
        <p:blipFill>
          <a:blip r:embed="rId4"/>
          <a:stretch>
            <a:fillRect/>
          </a:stretch>
        </p:blipFill>
        <p:spPr>
          <a:xfrm>
            <a:off x="2760952" y="1338158"/>
            <a:ext cx="2180763" cy="3315928"/>
          </a:xfrm>
          <a:prstGeom prst="rect">
            <a:avLst/>
          </a:prstGeom>
        </p:spPr>
      </p:pic>
    </p:spTree>
    <p:extLst>
      <p:ext uri="{BB962C8B-B14F-4D97-AF65-F5344CB8AC3E}">
        <p14:creationId xmlns:p14="http://schemas.microsoft.com/office/powerpoint/2010/main" val="300049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58EA-6D75-4EF5-B0E6-4AA0EC470910}"/>
              </a:ext>
            </a:extLst>
          </p:cNvPr>
          <p:cNvSpPr>
            <a:spLocks noGrp="1"/>
          </p:cNvSpPr>
          <p:nvPr>
            <p:ph type="title"/>
          </p:nvPr>
        </p:nvSpPr>
        <p:spPr/>
        <p:txBody>
          <a:bodyPr/>
          <a:lstStyle/>
          <a:p>
            <a:r>
              <a:rPr lang="en-US" dirty="0"/>
              <a:t>Products</a:t>
            </a:r>
          </a:p>
        </p:txBody>
      </p:sp>
      <p:sp>
        <p:nvSpPr>
          <p:cNvPr id="7" name="TextBox 6">
            <a:extLst>
              <a:ext uri="{FF2B5EF4-FFF2-40B4-BE49-F238E27FC236}">
                <a16:creationId xmlns:a16="http://schemas.microsoft.com/office/drawing/2014/main" id="{CD8FAFD4-14CF-41B0-AD0C-C30038EB24B3}"/>
              </a:ext>
            </a:extLst>
          </p:cNvPr>
          <p:cNvSpPr txBox="1"/>
          <p:nvPr/>
        </p:nvSpPr>
        <p:spPr>
          <a:xfrm>
            <a:off x="720001" y="1401301"/>
            <a:ext cx="7704000" cy="2062103"/>
          </a:xfrm>
          <a:prstGeom prst="rect">
            <a:avLst/>
          </a:prstGeom>
          <a:noFill/>
        </p:spPr>
        <p:txBody>
          <a:bodyPr wrap="square" rtlCol="0">
            <a:spAutoFit/>
          </a:bodyPr>
          <a:lstStyle/>
          <a:p>
            <a:r>
              <a:rPr lang="en-US" sz="3200" dirty="0">
                <a:latin typeface="Miriam Libre" panose="00000500000000000000" pitchFamily="2" charset="-79"/>
                <a:cs typeface="Miriam Libre" panose="00000500000000000000" pitchFamily="2" charset="-79"/>
              </a:rPr>
              <a:t>1. Choose one of these products to design (</a:t>
            </a:r>
            <a:r>
              <a:rPr lang="en-US" sz="3200" i="1" dirty="0">
                <a:solidFill>
                  <a:schemeClr val="tx1"/>
                </a:solidFill>
                <a:latin typeface="Miriam Libre"/>
                <a:cs typeface="Miriam Libre"/>
              </a:rPr>
              <a:t>A Timekeeper, Somewhere to Sit</a:t>
            </a:r>
            <a:r>
              <a:rPr lang="en-US" sz="3200" i="1" dirty="0">
                <a:solidFill>
                  <a:schemeClr val="tx1"/>
                </a:solidFill>
                <a:latin typeface="Miriam Libre" panose="00000500000000000000" pitchFamily="2" charset="-79"/>
                <a:cs typeface="Miriam Libre" panose="00000500000000000000" pitchFamily="2" charset="-79"/>
              </a:rPr>
              <a:t>, </a:t>
            </a:r>
            <a:r>
              <a:rPr lang="en-US" sz="3200" i="1" dirty="0">
                <a:solidFill>
                  <a:schemeClr val="tx1"/>
                </a:solidFill>
                <a:latin typeface="Miriam Libre"/>
                <a:cs typeface="Miriam Libre"/>
              </a:rPr>
              <a:t>Somewhere to Sleep)</a:t>
            </a:r>
            <a:endParaRPr lang="en-US" sz="3200" i="1" dirty="0">
              <a:solidFill>
                <a:schemeClr val="tx1"/>
              </a:solidFill>
              <a:latin typeface="Miriam Libre" panose="00000500000000000000" pitchFamily="2" charset="-79"/>
              <a:cs typeface="Miriam Libre" panose="00000500000000000000" pitchFamily="2" charset="-79"/>
            </a:endParaRPr>
          </a:p>
          <a:p>
            <a:endParaRPr lang="en-US" sz="32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8C767F71-D696-475A-96D2-8C242560E87A}"/>
              </a:ext>
            </a:extLst>
          </p:cNvPr>
          <p:cNvSpPr txBox="1"/>
          <p:nvPr/>
        </p:nvSpPr>
        <p:spPr>
          <a:xfrm>
            <a:off x="720000" y="3060401"/>
            <a:ext cx="7887669" cy="1569660"/>
          </a:xfrm>
          <a:prstGeom prst="rect">
            <a:avLst/>
          </a:prstGeom>
          <a:noFill/>
        </p:spPr>
        <p:txBody>
          <a:bodyPr wrap="square" rtlCol="0">
            <a:spAutoFit/>
          </a:bodyPr>
          <a:lstStyle/>
          <a:p>
            <a:r>
              <a:rPr lang="en-US" sz="3200" dirty="0">
                <a:latin typeface="Miriam Libre" panose="00000500000000000000" pitchFamily="2" charset="-79"/>
                <a:cs typeface="Miriam Libre" panose="00000500000000000000" pitchFamily="2" charset="-79"/>
              </a:rPr>
              <a:t>2. List features</a:t>
            </a:r>
          </a:p>
          <a:p>
            <a:endParaRPr lang="en-US" sz="3200" dirty="0">
              <a:latin typeface="Miriam Libre" panose="00000500000000000000" pitchFamily="2" charset="-79"/>
              <a:cs typeface="Miriam Libre" panose="00000500000000000000" pitchFamily="2" charset="-79"/>
            </a:endParaRPr>
          </a:p>
          <a:p>
            <a:r>
              <a:rPr lang="en-US" sz="3200" dirty="0">
                <a:latin typeface="Miriam Libre" panose="00000500000000000000" pitchFamily="2" charset="-79"/>
                <a:cs typeface="Miriam Libre" panose="00000500000000000000" pitchFamily="2" charset="-79"/>
              </a:rPr>
              <a:t>3. Sketch!</a:t>
            </a:r>
          </a:p>
        </p:txBody>
      </p:sp>
    </p:spTree>
    <p:extLst>
      <p:ext uri="{BB962C8B-B14F-4D97-AF65-F5344CB8AC3E}">
        <p14:creationId xmlns:p14="http://schemas.microsoft.com/office/powerpoint/2010/main" val="166166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94C1-2259-483C-AE1E-CC83153E907C}"/>
              </a:ext>
            </a:extLst>
          </p:cNvPr>
          <p:cNvSpPr>
            <a:spLocks noGrp="1"/>
          </p:cNvSpPr>
          <p:nvPr>
            <p:ph type="title"/>
          </p:nvPr>
        </p:nvSpPr>
        <p:spPr/>
        <p:txBody>
          <a:bodyPr/>
          <a:lstStyle/>
          <a:p>
            <a:r>
              <a:rPr lang="en-US" dirty="0"/>
              <a:t>Product Design Review</a:t>
            </a:r>
          </a:p>
        </p:txBody>
      </p:sp>
    </p:spTree>
    <p:extLst>
      <p:ext uri="{BB962C8B-B14F-4D97-AF65-F5344CB8AC3E}">
        <p14:creationId xmlns:p14="http://schemas.microsoft.com/office/powerpoint/2010/main" val="35163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A997-1DE3-4450-BB94-5EEEFE1D13AA}"/>
              </a:ext>
            </a:extLst>
          </p:cNvPr>
          <p:cNvSpPr>
            <a:spLocks noGrp="1"/>
          </p:cNvSpPr>
          <p:nvPr>
            <p:ph type="title"/>
          </p:nvPr>
        </p:nvSpPr>
        <p:spPr/>
        <p:txBody>
          <a:bodyPr/>
          <a:lstStyle/>
          <a:p>
            <a:r>
              <a:rPr lang="en-US" dirty="0">
                <a:solidFill>
                  <a:schemeClr val="tx2">
                    <a:lumMod val="75000"/>
                  </a:schemeClr>
                </a:solidFill>
              </a:rPr>
              <a:t>U</a:t>
            </a:r>
            <a:r>
              <a:rPr lang="en-US" b="0" dirty="0"/>
              <a:t>ser </a:t>
            </a:r>
            <a:r>
              <a:rPr lang="en-US" b="0" dirty="0" err="1"/>
              <a:t>e</a:t>
            </a:r>
            <a:r>
              <a:rPr lang="en-US" dirty="0" err="1">
                <a:solidFill>
                  <a:schemeClr val="tx2">
                    <a:lumMod val="75000"/>
                  </a:schemeClr>
                </a:solidFill>
              </a:rPr>
              <a:t>X</a:t>
            </a:r>
            <a:r>
              <a:rPr lang="en-US" b="0" dirty="0" err="1"/>
              <a:t>perience</a:t>
            </a:r>
            <a:r>
              <a:rPr lang="en-US" b="0" dirty="0"/>
              <a:t> Team Goals</a:t>
            </a:r>
          </a:p>
        </p:txBody>
      </p:sp>
      <p:sp>
        <p:nvSpPr>
          <p:cNvPr id="3" name="Rectangle 2">
            <a:extLst>
              <a:ext uri="{FF2B5EF4-FFF2-40B4-BE49-F238E27FC236}">
                <a16:creationId xmlns:a16="http://schemas.microsoft.com/office/drawing/2014/main" id="{E521DF74-D18B-4BC6-8A9F-4D69AA0BE9C2}"/>
              </a:ext>
            </a:extLst>
          </p:cNvPr>
          <p:cNvSpPr/>
          <p:nvPr/>
        </p:nvSpPr>
        <p:spPr>
          <a:xfrm>
            <a:off x="580292" y="1354015"/>
            <a:ext cx="7992208" cy="3235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i="1" dirty="0">
                <a:solidFill>
                  <a:schemeClr val="tx1"/>
                </a:solidFill>
                <a:latin typeface="Miriam Libre" panose="00000500000000000000" pitchFamily="2" charset="-79"/>
                <a:cs typeface="Miriam Libre" panose="00000500000000000000" pitchFamily="2" charset="-79"/>
              </a:rPr>
              <a:t>What does a User Experience team do?</a:t>
            </a:r>
          </a:p>
          <a:p>
            <a:endParaRPr lang="en-US" sz="1200" i="1" dirty="0">
              <a:solidFill>
                <a:schemeClr val="tx1"/>
              </a:solidFill>
              <a:latin typeface="Miriam Libre" panose="00000500000000000000" pitchFamily="2" charset="-79"/>
              <a:cs typeface="Miriam Libre" panose="00000500000000000000" pitchFamily="2" charset="-79"/>
            </a:endParaRPr>
          </a:p>
          <a:p>
            <a:pPr marL="228600" indent="-228600">
              <a:buClr>
                <a:schemeClr val="bg2"/>
              </a:buClr>
              <a:buFont typeface="Arial" panose="020B0604020202020204" pitchFamily="34" charset="0"/>
              <a:buChar char="•"/>
            </a:pPr>
            <a:r>
              <a:rPr lang="en-US" sz="2400" dirty="0">
                <a:solidFill>
                  <a:srgbClr val="8C18C6"/>
                </a:solidFill>
                <a:latin typeface="Miriam Libre" panose="00000500000000000000" pitchFamily="2" charset="-79"/>
                <a:cs typeface="Miriam Libre" panose="00000500000000000000" pitchFamily="2" charset="-79"/>
              </a:rPr>
              <a:t>Improve the software + customer relations</a:t>
            </a:r>
          </a:p>
          <a:p>
            <a:pPr marL="2286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indent="-228600">
              <a:buClr>
                <a:schemeClr val="accent1">
                  <a:lumMod val="75000"/>
                </a:schemeClr>
              </a:buClr>
              <a:buFont typeface="Arial" panose="020B0604020202020204" pitchFamily="34" charset="0"/>
              <a:buChar char="•"/>
            </a:pPr>
            <a:r>
              <a:rPr lang="en-US" sz="2400" dirty="0">
                <a:solidFill>
                  <a:schemeClr val="accent1">
                    <a:lumMod val="75000"/>
                  </a:schemeClr>
                </a:solidFill>
                <a:latin typeface="Miriam Libre" panose="00000500000000000000" pitchFamily="2" charset="-79"/>
                <a:cs typeface="Miriam Libre" panose="00000500000000000000" pitchFamily="2" charset="-79"/>
              </a:rPr>
              <a:t>Make </a:t>
            </a:r>
            <a:r>
              <a:rPr lang="en-US" sz="2400" b="1" dirty="0">
                <a:solidFill>
                  <a:schemeClr val="accent1">
                    <a:lumMod val="75000"/>
                  </a:schemeClr>
                </a:solidFill>
                <a:latin typeface="Miriam Libre" panose="00000500000000000000" pitchFamily="2" charset="-79"/>
                <a:cs typeface="Miriam Libre" panose="00000500000000000000" pitchFamily="2" charset="-79"/>
              </a:rPr>
              <a:t>pleasant</a:t>
            </a:r>
            <a:r>
              <a:rPr lang="en-US" sz="2400" dirty="0">
                <a:solidFill>
                  <a:schemeClr val="accent1">
                    <a:lumMod val="75000"/>
                  </a:schemeClr>
                </a:solidFill>
                <a:latin typeface="Miriam Libre" panose="00000500000000000000" pitchFamily="2" charset="-79"/>
                <a:cs typeface="Miriam Libre" panose="00000500000000000000" pitchFamily="2" charset="-79"/>
              </a:rPr>
              <a:t> + </a:t>
            </a:r>
            <a:r>
              <a:rPr lang="en-US" sz="2400" b="1" dirty="0">
                <a:solidFill>
                  <a:schemeClr val="accent1">
                    <a:lumMod val="75000"/>
                  </a:schemeClr>
                </a:solidFill>
                <a:latin typeface="Miriam Libre" panose="00000500000000000000" pitchFamily="2" charset="-79"/>
                <a:cs typeface="Miriam Libre" panose="00000500000000000000" pitchFamily="2" charset="-79"/>
              </a:rPr>
              <a:t>productive</a:t>
            </a:r>
            <a:r>
              <a:rPr lang="en-US" sz="2400" dirty="0">
                <a:solidFill>
                  <a:schemeClr val="accent1">
                    <a:lumMod val="75000"/>
                  </a:schemeClr>
                </a:solidFill>
                <a:latin typeface="Miriam Libre" panose="00000500000000000000" pitchFamily="2" charset="-79"/>
                <a:cs typeface="Miriam Libre" panose="00000500000000000000" pitchFamily="2" charset="-79"/>
              </a:rPr>
              <a:t> products for end users</a:t>
            </a:r>
          </a:p>
          <a:p>
            <a:pPr marL="571500" lvl="1" indent="-228600">
              <a:buClr>
                <a:schemeClr val="accent1">
                  <a:lumMod val="75000"/>
                </a:schemeClr>
              </a:buClr>
              <a:buFont typeface="Arial" panose="020B0604020202020204" pitchFamily="34" charset="0"/>
              <a:buChar char="•"/>
            </a:pPr>
            <a:r>
              <a:rPr lang="en-US" sz="2000" dirty="0">
                <a:solidFill>
                  <a:schemeClr val="accent1">
                    <a:lumMod val="75000"/>
                  </a:schemeClr>
                </a:solidFill>
                <a:latin typeface="Miriam Libre" panose="00000500000000000000" pitchFamily="2" charset="-79"/>
                <a:cs typeface="Miriam Libre" panose="00000500000000000000" pitchFamily="2" charset="-79"/>
              </a:rPr>
              <a:t>Software that does not frustrate or annoy them</a:t>
            </a:r>
          </a:p>
          <a:p>
            <a:pPr marL="5715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lvl="1" indent="-228600">
              <a:buClr>
                <a:schemeClr val="accent4">
                  <a:lumMod val="60000"/>
                  <a:lumOff val="40000"/>
                </a:schemeClr>
              </a:buClr>
              <a:buFont typeface="Arial" panose="020B0604020202020204" pitchFamily="34" charset="0"/>
              <a:buChar char="•"/>
            </a:pPr>
            <a:r>
              <a:rPr lang="en-US" sz="2400" dirty="0">
                <a:solidFill>
                  <a:srgbClr val="3309E5"/>
                </a:solidFill>
                <a:latin typeface="Miriam Libre" panose="00000500000000000000" pitchFamily="2" charset="-79"/>
                <a:cs typeface="Miriam Libre" panose="00000500000000000000" pitchFamily="2" charset="-79"/>
              </a:rPr>
              <a:t>Find </a:t>
            </a:r>
            <a:r>
              <a:rPr lang="en-US" sz="2400" b="1" dirty="0">
                <a:solidFill>
                  <a:srgbClr val="3309E5"/>
                </a:solidFill>
                <a:latin typeface="Miriam Libre" panose="00000500000000000000" pitchFamily="2" charset="-79"/>
                <a:cs typeface="Miriam Libre" panose="00000500000000000000" pitchFamily="2" charset="-79"/>
              </a:rPr>
              <a:t>innovative</a:t>
            </a:r>
            <a:r>
              <a:rPr lang="en-US" sz="2400" dirty="0">
                <a:solidFill>
                  <a:srgbClr val="3309E5"/>
                </a:solidFill>
                <a:latin typeface="Miriam Libre" panose="00000500000000000000" pitchFamily="2" charset="-79"/>
                <a:cs typeface="Miriam Libre" panose="00000500000000000000" pitchFamily="2" charset="-79"/>
              </a:rPr>
              <a:t> ideas in interaction technology</a:t>
            </a:r>
          </a:p>
          <a:p>
            <a:pPr marL="571500" indent="-228600">
              <a:buClr>
                <a:schemeClr val="accent4">
                  <a:lumMod val="60000"/>
                  <a:lumOff val="40000"/>
                </a:schemeClr>
              </a:buClr>
              <a:buFont typeface="Arial" panose="020B0604020202020204" pitchFamily="34" charset="0"/>
              <a:buChar char="•"/>
            </a:pPr>
            <a:r>
              <a:rPr lang="en-US" sz="2000" dirty="0">
                <a:solidFill>
                  <a:srgbClr val="3309E5"/>
                </a:solidFill>
                <a:latin typeface="Miriam Libre" panose="00000500000000000000" pitchFamily="2" charset="-79"/>
                <a:cs typeface="Miriam Libre" panose="00000500000000000000" pitchFamily="2" charset="-79"/>
              </a:rPr>
              <a:t>Attend conferences, learn from industry/research</a:t>
            </a:r>
          </a:p>
          <a:p>
            <a:pPr marL="228600" indent="-228600">
              <a:buFont typeface="Arial" panose="020B0604020202020204" pitchFamily="34" charset="0"/>
              <a:buChar char="•"/>
            </a:pPr>
            <a:endParaRPr lang="en-US" sz="800" dirty="0">
              <a:solidFill>
                <a:schemeClr val="tx1"/>
              </a:solidFill>
              <a:latin typeface="Miriam Libre" panose="00000500000000000000" pitchFamily="2" charset="-79"/>
              <a:cs typeface="Miriam Libre" panose="00000500000000000000" pitchFamily="2" charset="-79"/>
            </a:endParaRPr>
          </a:p>
          <a:p>
            <a:pPr marL="228600" indent="-228600">
              <a:buClr>
                <a:schemeClr val="accent3">
                  <a:lumMod val="50000"/>
                </a:schemeClr>
              </a:buClr>
              <a:buFont typeface="Arial" panose="020B0604020202020204" pitchFamily="34" charset="0"/>
              <a:buChar char="•"/>
            </a:pPr>
            <a:r>
              <a:rPr lang="en-US" sz="2400" dirty="0">
                <a:solidFill>
                  <a:srgbClr val="00A249"/>
                </a:solidFill>
                <a:latin typeface="Miriam Libre" panose="00000500000000000000" pitchFamily="2" charset="-79"/>
                <a:cs typeface="Miriam Libre" panose="00000500000000000000" pitchFamily="2" charset="-79"/>
              </a:rPr>
              <a:t>Advocate for customer or user </a:t>
            </a:r>
            <a:r>
              <a:rPr lang="en-US" sz="2400" b="1" dirty="0">
                <a:solidFill>
                  <a:srgbClr val="00A249"/>
                </a:solidFill>
                <a:latin typeface="Miriam Libre" panose="00000500000000000000" pitchFamily="2" charset="-79"/>
                <a:cs typeface="Miriam Libre" panose="00000500000000000000" pitchFamily="2" charset="-79"/>
              </a:rPr>
              <a:t>perspectives</a:t>
            </a:r>
          </a:p>
        </p:txBody>
      </p:sp>
      <p:pic>
        <p:nvPicPr>
          <p:cNvPr id="2052" name="Picture 4" descr="Team Icon - Download in Colored Outline Style">
            <a:extLst>
              <a:ext uri="{FF2B5EF4-FFF2-40B4-BE49-F238E27FC236}">
                <a16:creationId xmlns:a16="http://schemas.microsoft.com/office/drawing/2014/main" id="{7DB992E8-8219-430D-9549-2AB0E0221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631" y="3534508"/>
            <a:ext cx="1055077" cy="10550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rvices - Website Design and Development in India">
            <a:extLst>
              <a:ext uri="{FF2B5EF4-FFF2-40B4-BE49-F238E27FC236}">
                <a16:creationId xmlns:a16="http://schemas.microsoft.com/office/drawing/2014/main" id="{8044B4A1-CEE2-4B3A-86F0-8EB0AD98C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630" y="1389184"/>
            <a:ext cx="1055077" cy="105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3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accent3">
                    <a:lumMod val="50000"/>
                  </a:schemeClr>
                </a:solidFill>
                <a:latin typeface="Krona One" panose="020B0604020202020204" charset="0"/>
                <a:cs typeface="Miriam Libre" panose="00000500000000000000" pitchFamily="2" charset="-79"/>
              </a:rPr>
              <a:t>Test</a:t>
            </a:r>
            <a:endParaRPr lang="en-US" b="1" dirty="0">
              <a:solidFill>
                <a:schemeClr val="accent3">
                  <a:lumMod val="50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18719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500"/>
                                        <p:tgtEl>
                                          <p:spTgt spid="307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wipe(up)">
                                      <p:cBhvr>
                                        <p:cTn id="16" dur="500"/>
                                        <p:tgtEl>
                                          <p:spTgt spid="307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wipe(up)">
                                      <p:cBhvr>
                                        <p:cTn id="25" dur="500"/>
                                        <p:tgtEl>
                                          <p:spTgt spid="307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72796D-193E-4F5E-B9D5-29C8433F672A}"/>
              </a:ext>
            </a:extLst>
          </p:cNvPr>
          <p:cNvPicPr>
            <a:picLocks noChangeAspect="1"/>
          </p:cNvPicPr>
          <p:nvPr/>
        </p:nvPicPr>
        <p:blipFill>
          <a:blip r:embed="rId3"/>
          <a:stretch>
            <a:fillRect/>
          </a:stretch>
        </p:blipFill>
        <p:spPr>
          <a:xfrm>
            <a:off x="0" y="687618"/>
            <a:ext cx="9144000" cy="3768263"/>
          </a:xfrm>
          <a:prstGeom prst="rect">
            <a:avLst/>
          </a:prstGeom>
        </p:spPr>
      </p:pic>
    </p:spTree>
    <p:extLst>
      <p:ext uri="{BB962C8B-B14F-4D97-AF65-F5344CB8AC3E}">
        <p14:creationId xmlns:p14="http://schemas.microsoft.com/office/powerpoint/2010/main" val="245450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Design</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Test</a:t>
            </a:r>
            <a:endParaRPr lang="en-US" b="1" dirty="0">
              <a:solidFill>
                <a:schemeClr val="bg1">
                  <a:lumMod val="85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1741643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720000" y="1477818"/>
            <a:ext cx="770400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Surveys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Observations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Interviews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Specialized tests</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Analytic data</a:t>
            </a:r>
          </a:p>
          <a:p>
            <a:pPr marL="285750" indent="-285750">
              <a:buFont typeface="Arial" panose="020B0604020202020204" pitchFamily="34" charset="0"/>
              <a:buChar char="•"/>
            </a:pPr>
            <a:r>
              <a:rPr lang="en-US" sz="3200" dirty="0">
                <a:solidFill>
                  <a:schemeClr val="tx1"/>
                </a:solidFill>
                <a:latin typeface="Miriam Libre" panose="00000500000000000000" pitchFamily="2" charset="-79"/>
                <a:cs typeface="Miriam Libre" panose="00000500000000000000" pitchFamily="2" charset="-79"/>
              </a:rPr>
              <a:t>Scientific publications</a:t>
            </a:r>
          </a:p>
        </p:txBody>
      </p:sp>
      <p:sp>
        <p:nvSpPr>
          <p:cNvPr id="7" name="TextBox 6">
            <a:extLst>
              <a:ext uri="{FF2B5EF4-FFF2-40B4-BE49-F238E27FC236}">
                <a16:creationId xmlns:a16="http://schemas.microsoft.com/office/drawing/2014/main" id="{AA49C270-C568-410B-9BF2-F204AE61A7DE}"/>
              </a:ext>
            </a:extLst>
          </p:cNvPr>
          <p:cNvSpPr txBox="1"/>
          <p:nvPr/>
        </p:nvSpPr>
        <p:spPr>
          <a:xfrm>
            <a:off x="662103" y="481581"/>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pic>
        <p:nvPicPr>
          <p:cNvPr id="8" name="Picture 2" descr="Magnifying Glass Graphic by Meow Studio · Creative Fabrica">
            <a:extLst>
              <a:ext uri="{FF2B5EF4-FFF2-40B4-BE49-F238E27FC236}">
                <a16:creationId xmlns:a16="http://schemas.microsoft.com/office/drawing/2014/main" id="{69F11821-602E-44BF-9AEF-5A75817069A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3087767" y="481581"/>
            <a:ext cx="473117" cy="474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ence Job Titles in Academia, Government, and Industry">
            <a:extLst>
              <a:ext uri="{FF2B5EF4-FFF2-40B4-BE49-F238E27FC236}">
                <a16:creationId xmlns:a16="http://schemas.microsoft.com/office/drawing/2014/main" id="{53BABD94-7331-4383-B747-329A226E69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54" r="4135"/>
          <a:stretch/>
        </p:blipFill>
        <p:spPr bwMode="auto">
          <a:xfrm>
            <a:off x="5215792" y="1477818"/>
            <a:ext cx="2829169" cy="2282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5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33AF-B35E-4B9C-918D-7BECBB46FAF3}"/>
              </a:ext>
            </a:extLst>
          </p:cNvPr>
          <p:cNvSpPr>
            <a:spLocks noGrp="1"/>
          </p:cNvSpPr>
          <p:nvPr>
            <p:ph type="title"/>
          </p:nvPr>
        </p:nvSpPr>
        <p:spPr>
          <a:xfrm>
            <a:off x="5583118" y="450905"/>
            <a:ext cx="2577115" cy="536144"/>
          </a:xfrm>
        </p:spPr>
        <p:txBody>
          <a:bodyPr/>
          <a:lstStyle/>
          <a:p>
            <a:r>
              <a:rPr lang="en-US" dirty="0"/>
              <a:t> Personas</a:t>
            </a:r>
          </a:p>
        </p:txBody>
      </p:sp>
      <p:pic>
        <p:nvPicPr>
          <p:cNvPr id="5128" name="Picture 8" descr="30 examples of great user persona templates - Justinmind">
            <a:extLst>
              <a:ext uri="{FF2B5EF4-FFF2-40B4-BE49-F238E27FC236}">
                <a16:creationId xmlns:a16="http://schemas.microsoft.com/office/drawing/2014/main" id="{86F937D6-CEFE-4064-8619-0CC0A514F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7" t="4615" r="6000" b="4957"/>
          <a:stretch/>
        </p:blipFill>
        <p:spPr bwMode="auto">
          <a:xfrm>
            <a:off x="562707" y="1355681"/>
            <a:ext cx="5284178" cy="3269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F5F22F-B1B0-49B4-A37A-0E331A53E0C9}"/>
              </a:ext>
            </a:extLst>
          </p:cNvPr>
          <p:cNvSpPr/>
          <p:nvPr/>
        </p:nvSpPr>
        <p:spPr>
          <a:xfrm>
            <a:off x="5846885" y="1358093"/>
            <a:ext cx="2735378" cy="3237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2B2B2B"/>
                </a:solidFill>
                <a:effectLst/>
                <a:latin typeface="Miriam Libre" panose="00000500000000000000" pitchFamily="2" charset="-79"/>
                <a:cs typeface="Miriam Libre" panose="00000500000000000000" pitchFamily="2" charset="-79"/>
              </a:rPr>
              <a:t>User personas are </a:t>
            </a:r>
            <a:r>
              <a:rPr lang="en-US" sz="2400" b="1" i="0" dirty="0">
                <a:solidFill>
                  <a:srgbClr val="C031A8"/>
                </a:solidFill>
                <a:effectLst/>
                <a:latin typeface="Miriam Libre" panose="00000500000000000000" pitchFamily="2" charset="-79"/>
                <a:cs typeface="Miriam Libre" panose="00000500000000000000" pitchFamily="2" charset="-79"/>
              </a:rPr>
              <a:t>archetypical users</a:t>
            </a:r>
            <a:r>
              <a:rPr lang="en-US" sz="2400" b="0" i="0" dirty="0">
                <a:solidFill>
                  <a:srgbClr val="2B2B2B"/>
                </a:solidFill>
                <a:effectLst/>
                <a:latin typeface="Miriam Libre" panose="00000500000000000000" pitchFamily="2" charset="-79"/>
                <a:cs typeface="Miriam Libre" panose="00000500000000000000" pitchFamily="2" charset="-79"/>
              </a:rPr>
              <a:t> whose goals and characteristics </a:t>
            </a:r>
            <a:r>
              <a:rPr lang="en-US" sz="2400" b="1" i="0" dirty="0">
                <a:solidFill>
                  <a:srgbClr val="C031A8"/>
                </a:solidFill>
                <a:effectLst/>
                <a:latin typeface="Miriam Libre" panose="00000500000000000000" pitchFamily="2" charset="-79"/>
                <a:cs typeface="Miriam Libre" panose="00000500000000000000" pitchFamily="2" charset="-79"/>
              </a:rPr>
              <a:t>represent</a:t>
            </a:r>
            <a:r>
              <a:rPr lang="en-US" sz="2400" b="0" i="0" dirty="0">
                <a:solidFill>
                  <a:srgbClr val="2B2B2B"/>
                </a:solidFill>
                <a:effectLst/>
                <a:latin typeface="Miriam Libre" panose="00000500000000000000" pitchFamily="2" charset="-79"/>
                <a:cs typeface="Miriam Libre" panose="00000500000000000000" pitchFamily="2" charset="-79"/>
              </a:rPr>
              <a:t> the needs of a larger group of users.</a:t>
            </a:r>
            <a:endParaRPr lang="en-US" sz="1800" dirty="0">
              <a:solidFill>
                <a:schemeClr val="tx1"/>
              </a:solidFill>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F8752E51-BAF6-41E8-8929-8B8A77E90D4B}"/>
              </a:ext>
            </a:extLst>
          </p:cNvPr>
          <p:cNvSpPr txBox="1"/>
          <p:nvPr/>
        </p:nvSpPr>
        <p:spPr>
          <a:xfrm>
            <a:off x="662103" y="481581"/>
            <a:ext cx="2425664" cy="523220"/>
          </a:xfrm>
          <a:prstGeom prst="rect">
            <a:avLst/>
          </a:prstGeom>
          <a:noFill/>
        </p:spPr>
        <p:txBody>
          <a:bodyPr wrap="none" rtlCol="0">
            <a:spAutoFit/>
          </a:bodyPr>
          <a:lstStyle/>
          <a:p>
            <a:pPr algn="r"/>
            <a:r>
              <a:rPr lang="en-US" sz="2800" b="1" dirty="0">
                <a:solidFill>
                  <a:schemeClr val="bg2"/>
                </a:solidFill>
                <a:latin typeface="Krona One" panose="020B0604020202020204" charset="0"/>
                <a:cs typeface="Miriam Libre" panose="00000500000000000000" pitchFamily="2" charset="-79"/>
              </a:rPr>
              <a:t>Research</a:t>
            </a:r>
            <a:endParaRPr lang="en-US" b="1" dirty="0">
              <a:solidFill>
                <a:schemeClr val="bg2"/>
              </a:solidFill>
              <a:latin typeface="Krona One" panose="020B0604020202020204" charset="0"/>
              <a:cs typeface="Miriam Libre" panose="00000500000000000000" pitchFamily="2" charset="-79"/>
            </a:endParaRPr>
          </a:p>
        </p:txBody>
      </p:sp>
      <p:pic>
        <p:nvPicPr>
          <p:cNvPr id="9" name="Picture 2" descr="Magnifying Glass Graphic by Meow Studio · Creative Fabrica">
            <a:extLst>
              <a:ext uri="{FF2B5EF4-FFF2-40B4-BE49-F238E27FC236}">
                <a16:creationId xmlns:a16="http://schemas.microsoft.com/office/drawing/2014/main" id="{5C89AC13-93B7-40EE-A77C-29F5B11A616B}"/>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4449" r="19216"/>
          <a:stretch/>
        </p:blipFill>
        <p:spPr bwMode="auto">
          <a:xfrm>
            <a:off x="3087767" y="481581"/>
            <a:ext cx="473117" cy="47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52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DB7E-0E53-432C-84F9-740CEA0FE616}"/>
              </a:ext>
            </a:extLst>
          </p:cNvPr>
          <p:cNvSpPr>
            <a:spLocks noGrp="1"/>
          </p:cNvSpPr>
          <p:nvPr>
            <p:ph type="title"/>
          </p:nvPr>
        </p:nvSpPr>
        <p:spPr/>
        <p:txBody>
          <a:bodyPr/>
          <a:lstStyle/>
          <a:p>
            <a:r>
              <a:rPr lang="en-US" dirty="0"/>
              <a:t>UX Stages</a:t>
            </a:r>
          </a:p>
        </p:txBody>
      </p:sp>
      <p:pic>
        <p:nvPicPr>
          <p:cNvPr id="3074" name="Picture 2" descr="Magnifying Glass Graphic by Meow Studio · Creative Fabrica">
            <a:extLst>
              <a:ext uri="{FF2B5EF4-FFF2-40B4-BE49-F238E27FC236}">
                <a16:creationId xmlns:a16="http://schemas.microsoft.com/office/drawing/2014/main" id="{B691E6F8-9EC0-4DE3-B4A9-EBC8819EA368}"/>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14449" r="19216"/>
          <a:stretch/>
        </p:blipFill>
        <p:spPr bwMode="auto">
          <a:xfrm>
            <a:off x="618400" y="1418990"/>
            <a:ext cx="2558909" cy="25679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ncil Icon - Free Icons">
            <a:extLst>
              <a:ext uri="{FF2B5EF4-FFF2-40B4-BE49-F238E27FC236}">
                <a16:creationId xmlns:a16="http://schemas.microsoft.com/office/drawing/2014/main" id="{6C3F6052-FEE0-4930-8F13-1781E6392944}"/>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935590" y="1418989"/>
            <a:ext cx="2450206" cy="25679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Tube Svg Png Icon Free Download (#535318) - OnlineWebFonts.COM">
            <a:extLst>
              <a:ext uri="{FF2B5EF4-FFF2-40B4-BE49-F238E27FC236}">
                <a16:creationId xmlns:a16="http://schemas.microsoft.com/office/drawing/2014/main" id="{28020AE2-A91B-4E46-A1F9-B9E7BA99FE4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5597209" y="1418989"/>
            <a:ext cx="2450207" cy="23998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4229C-7814-46E0-B155-3DD1B44F8A3E}"/>
              </a:ext>
            </a:extLst>
          </p:cNvPr>
          <p:cNvSpPr txBox="1"/>
          <p:nvPr/>
        </p:nvSpPr>
        <p:spPr>
          <a:xfrm>
            <a:off x="1238555" y="3986960"/>
            <a:ext cx="2425664"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Research</a:t>
            </a:r>
            <a:endParaRPr lang="en-US" b="1" dirty="0">
              <a:solidFill>
                <a:schemeClr val="bg1">
                  <a:lumMod val="85000"/>
                </a:schemeClr>
              </a:solidFill>
              <a:latin typeface="Krona One" panose="020B0604020202020204" charset="0"/>
              <a:cs typeface="Miriam Libre" panose="00000500000000000000" pitchFamily="2" charset="-79"/>
            </a:endParaRPr>
          </a:p>
        </p:txBody>
      </p:sp>
      <p:sp>
        <p:nvSpPr>
          <p:cNvPr id="7" name="TextBox 6">
            <a:extLst>
              <a:ext uri="{FF2B5EF4-FFF2-40B4-BE49-F238E27FC236}">
                <a16:creationId xmlns:a16="http://schemas.microsoft.com/office/drawing/2014/main" id="{888F3D1B-CB0E-4027-8C39-F176F6E0E4C9}"/>
              </a:ext>
            </a:extLst>
          </p:cNvPr>
          <p:cNvSpPr txBox="1"/>
          <p:nvPr/>
        </p:nvSpPr>
        <p:spPr>
          <a:xfrm>
            <a:off x="4273953" y="3986960"/>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sp>
        <p:nvSpPr>
          <p:cNvPr id="8" name="TextBox 7">
            <a:extLst>
              <a:ext uri="{FF2B5EF4-FFF2-40B4-BE49-F238E27FC236}">
                <a16:creationId xmlns:a16="http://schemas.microsoft.com/office/drawing/2014/main" id="{5E02D666-0A64-4BD1-A403-A63ACA8ACF8D}"/>
              </a:ext>
            </a:extLst>
          </p:cNvPr>
          <p:cNvSpPr txBox="1"/>
          <p:nvPr/>
        </p:nvSpPr>
        <p:spPr>
          <a:xfrm>
            <a:off x="7062174" y="3958482"/>
            <a:ext cx="1231427" cy="523220"/>
          </a:xfrm>
          <a:prstGeom prst="rect">
            <a:avLst/>
          </a:prstGeom>
          <a:noFill/>
        </p:spPr>
        <p:txBody>
          <a:bodyPr wrap="none" rtlCol="0">
            <a:spAutoFit/>
          </a:bodyPr>
          <a:lstStyle/>
          <a:p>
            <a:pPr algn="r"/>
            <a:r>
              <a:rPr lang="en-US" sz="2800" b="1" dirty="0">
                <a:solidFill>
                  <a:schemeClr val="bg1">
                    <a:lumMod val="85000"/>
                  </a:schemeClr>
                </a:solidFill>
                <a:latin typeface="Krona One" panose="020B0604020202020204" charset="0"/>
                <a:cs typeface="Miriam Libre" panose="00000500000000000000" pitchFamily="2" charset="-79"/>
              </a:rPr>
              <a:t>Test</a:t>
            </a:r>
            <a:endParaRPr lang="en-US" b="1" dirty="0">
              <a:solidFill>
                <a:schemeClr val="bg1">
                  <a:lumMod val="85000"/>
                </a:schemeClr>
              </a:solidFill>
              <a:latin typeface="Krona One" panose="020B0604020202020204" charset="0"/>
              <a:cs typeface="Miriam Libre" panose="00000500000000000000" pitchFamily="2" charset="-79"/>
            </a:endParaRPr>
          </a:p>
        </p:txBody>
      </p:sp>
    </p:spTree>
    <p:extLst>
      <p:ext uri="{BB962C8B-B14F-4D97-AF65-F5344CB8AC3E}">
        <p14:creationId xmlns:p14="http://schemas.microsoft.com/office/powerpoint/2010/main" val="80906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6F5A3A-87AF-46FE-9EF5-11268A38B45A}"/>
              </a:ext>
            </a:extLst>
          </p:cNvPr>
          <p:cNvSpPr/>
          <p:nvPr/>
        </p:nvSpPr>
        <p:spPr>
          <a:xfrm>
            <a:off x="651523" y="1477817"/>
            <a:ext cx="7833054" cy="3195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Sketch sessions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Wire-framing</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Interactive mockups</a:t>
            </a:r>
          </a:p>
          <a:p>
            <a:pPr marL="285750" indent="-285750">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Coded prototypes</a:t>
            </a:r>
          </a:p>
          <a:p>
            <a:endParaRPr lang="en-US" sz="3200" dirty="0">
              <a:solidFill>
                <a:schemeClr val="tx1"/>
              </a:solidFill>
              <a:latin typeface="Miriam Libre" panose="00000500000000000000" pitchFamily="2" charset="-79"/>
              <a:cs typeface="Miriam Libre" panose="00000500000000000000" pitchFamily="2" charset="-79"/>
            </a:endParaRPr>
          </a:p>
          <a:p>
            <a:pPr algn="ctr"/>
            <a:endParaRPr lang="en-US" sz="2300" dirty="0">
              <a:solidFill>
                <a:schemeClr val="tx1"/>
              </a:solidFill>
              <a:latin typeface="Miriam Libre" panose="00000500000000000000" pitchFamily="2" charset="-79"/>
              <a:cs typeface="Miriam Libre" panose="00000500000000000000" pitchFamily="2" charset="-79"/>
            </a:endParaRPr>
          </a:p>
          <a:p>
            <a:pPr algn="ctr"/>
            <a:endParaRPr lang="en-US" sz="1600" dirty="0">
              <a:solidFill>
                <a:schemeClr val="tx1"/>
              </a:solidFill>
              <a:latin typeface="Miriam Libre" panose="00000500000000000000" pitchFamily="2" charset="-79"/>
              <a:cs typeface="Miriam Libre" panose="00000500000000000000" pitchFamily="2" charset="-79"/>
            </a:endParaRPr>
          </a:p>
          <a:p>
            <a:pPr algn="ctr"/>
            <a:r>
              <a:rPr lang="en-US" sz="2300" dirty="0">
                <a:solidFill>
                  <a:schemeClr val="tx1"/>
                </a:solidFill>
                <a:latin typeface="Miriam Libre" panose="00000500000000000000" pitchFamily="2" charset="-79"/>
                <a:cs typeface="Miriam Libre" panose="00000500000000000000" pitchFamily="2" charset="-79"/>
              </a:rPr>
              <a:t>Applied research | Design guidelines | Best practices</a:t>
            </a:r>
          </a:p>
        </p:txBody>
      </p:sp>
      <p:pic>
        <p:nvPicPr>
          <p:cNvPr id="7" name="Picture 4" descr="Pencil Icon - Free Icons">
            <a:extLst>
              <a:ext uri="{FF2B5EF4-FFF2-40B4-BE49-F238E27FC236}">
                <a16:creationId xmlns:a16="http://schemas.microsoft.com/office/drawing/2014/main" id="{836940CE-FDF1-4F9B-A13E-2329D0D96397}"/>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0772" t="5079" r="3499" b="5072"/>
          <a:stretch/>
        </p:blipFill>
        <p:spPr bwMode="auto">
          <a:xfrm flipH="1">
            <a:off x="2456824" y="437456"/>
            <a:ext cx="561399" cy="588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350271-FDAB-42BA-A024-5629C6BEED0C}"/>
              </a:ext>
            </a:extLst>
          </p:cNvPr>
          <p:cNvSpPr txBox="1"/>
          <p:nvPr/>
        </p:nvSpPr>
        <p:spPr>
          <a:xfrm>
            <a:off x="651522" y="470037"/>
            <a:ext cx="1805302" cy="523220"/>
          </a:xfrm>
          <a:prstGeom prst="rect">
            <a:avLst/>
          </a:prstGeom>
          <a:noFill/>
        </p:spPr>
        <p:txBody>
          <a:bodyPr wrap="none" rtlCol="0">
            <a:spAutoFit/>
          </a:bodyPr>
          <a:lstStyle/>
          <a:p>
            <a:pPr algn="r"/>
            <a:r>
              <a:rPr lang="en-US" sz="2800" b="1" dirty="0">
                <a:solidFill>
                  <a:srgbClr val="C46B44"/>
                </a:solidFill>
                <a:latin typeface="Krona One" panose="020B0604020202020204" charset="0"/>
                <a:cs typeface="Miriam Libre" panose="00000500000000000000" pitchFamily="2" charset="-79"/>
              </a:rPr>
              <a:t>Design</a:t>
            </a:r>
            <a:endParaRPr lang="en-US" b="1" dirty="0">
              <a:solidFill>
                <a:srgbClr val="C46B44"/>
              </a:solidFill>
              <a:latin typeface="Krona One" panose="020B0604020202020204" charset="0"/>
              <a:cs typeface="Miriam Libre" panose="00000500000000000000" pitchFamily="2" charset="-79"/>
            </a:endParaRPr>
          </a:p>
        </p:txBody>
      </p:sp>
      <p:pic>
        <p:nvPicPr>
          <p:cNvPr id="2052" name="Picture 4" descr="Hatching Good Design | Cooper Hewitt, Smithsonian Design Museum">
            <a:extLst>
              <a:ext uri="{FF2B5EF4-FFF2-40B4-BE49-F238E27FC236}">
                <a16:creationId xmlns:a16="http://schemas.microsoft.com/office/drawing/2014/main" id="{443A5B2F-A0B6-47DE-A1DF-3CA22CCE1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6447" y="1477817"/>
            <a:ext cx="3425336" cy="269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Wireframe Tiles in the UX Compendium">
            <a:extLst>
              <a:ext uri="{FF2B5EF4-FFF2-40B4-BE49-F238E27FC236}">
                <a16:creationId xmlns:a16="http://schemas.microsoft.com/office/drawing/2014/main" id="{F0029D06-3317-4AB0-A395-BD651B8D43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03" t="5137" r="14664" b="4386"/>
          <a:stretch/>
        </p:blipFill>
        <p:spPr bwMode="auto">
          <a:xfrm>
            <a:off x="3816185" y="1398685"/>
            <a:ext cx="751865" cy="9576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ractive mockups: visuals and functionality - Justinmind">
            <a:extLst>
              <a:ext uri="{FF2B5EF4-FFF2-40B4-BE49-F238E27FC236}">
                <a16:creationId xmlns:a16="http://schemas.microsoft.com/office/drawing/2014/main" id="{FB168F21-BA31-4814-9878-1FA8B25A88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2283" y="3272099"/>
            <a:ext cx="1408070" cy="9020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eractive mockups: visuals and functionality - Justinmind">
            <a:extLst>
              <a:ext uri="{FF2B5EF4-FFF2-40B4-BE49-F238E27FC236}">
                <a16:creationId xmlns:a16="http://schemas.microsoft.com/office/drawing/2014/main" id="{69559433-2D6D-4A34-A12F-784CFAE76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854" y="3272099"/>
            <a:ext cx="1127558" cy="90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87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fade">
                                      <p:cBhvr>
                                        <p:cTn id="31" dur="500"/>
                                        <p:tgtEl>
                                          <p:spTgt spid="20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21070</TotalTime>
  <Words>1841</Words>
  <Application>Microsoft Macintosh PowerPoint</Application>
  <PresentationFormat>On-screen Show (16:9)</PresentationFormat>
  <Paragraphs>151</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Miriam Libre</vt:lpstr>
      <vt:lpstr>Arial,Sans-Serif</vt:lpstr>
      <vt:lpstr>Krona One</vt:lpstr>
      <vt:lpstr>Roboto</vt:lpstr>
      <vt:lpstr>Blue Grid Interface &amp; Sticky Notes Company Profile by Slidesgo</vt:lpstr>
      <vt:lpstr>User Experience</vt:lpstr>
      <vt:lpstr>User eXperience Team Goals</vt:lpstr>
      <vt:lpstr>UX Stages</vt:lpstr>
      <vt:lpstr>PowerPoint Presentation</vt:lpstr>
      <vt:lpstr>UX Stages</vt:lpstr>
      <vt:lpstr>PowerPoint Presentation</vt:lpstr>
      <vt:lpstr> Personas</vt:lpstr>
      <vt:lpstr>UX Stages</vt:lpstr>
      <vt:lpstr>PowerPoint Presentation</vt:lpstr>
      <vt:lpstr>PowerPoint Presentation</vt:lpstr>
      <vt:lpstr>UX Stages</vt:lpstr>
      <vt:lpstr>PowerPoint Presentation</vt:lpstr>
      <vt:lpstr>THE LAB</vt:lpstr>
      <vt:lpstr>UX Stages</vt:lpstr>
      <vt:lpstr>How to Pursue UX</vt:lpstr>
      <vt:lpstr>THANK YOU!</vt:lpstr>
      <vt:lpstr>Activity: Design for a Merman</vt:lpstr>
      <vt:lpstr>Products</vt:lpstr>
      <vt:lpstr>Product Design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Hayleigh Wittal</cp:lastModifiedBy>
  <cp:revision>195</cp:revision>
  <dcterms:modified xsi:type="dcterms:W3CDTF">2023-01-06T18:50:49Z</dcterms:modified>
</cp:coreProperties>
</file>